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sldIdLst>
    <p:sldId id="309" r:id="rId2"/>
    <p:sldId id="273" r:id="rId3"/>
    <p:sldId id="317" r:id="rId4"/>
    <p:sldId id="410" r:id="rId5"/>
    <p:sldId id="257" r:id="rId6"/>
    <p:sldId id="371" r:id="rId7"/>
    <p:sldId id="274" r:id="rId8"/>
    <p:sldId id="452" r:id="rId9"/>
    <p:sldId id="316" r:id="rId10"/>
    <p:sldId id="280" r:id="rId11"/>
    <p:sldId id="281" r:id="rId12"/>
    <p:sldId id="299" r:id="rId13"/>
    <p:sldId id="333" r:id="rId14"/>
    <p:sldId id="446" r:id="rId15"/>
    <p:sldId id="453" r:id="rId16"/>
    <p:sldId id="505" r:id="rId17"/>
    <p:sldId id="506" r:id="rId18"/>
    <p:sldId id="507" r:id="rId19"/>
    <p:sldId id="508" r:id="rId20"/>
    <p:sldId id="462" r:id="rId21"/>
    <p:sldId id="356" r:id="rId22"/>
    <p:sldId id="447" r:id="rId23"/>
    <p:sldId id="293" r:id="rId24"/>
    <p:sldId id="466" r:id="rId25"/>
    <p:sldId id="469" r:id="rId26"/>
    <p:sldId id="492" r:id="rId27"/>
    <p:sldId id="504" r:id="rId28"/>
    <p:sldId id="470" r:id="rId29"/>
    <p:sldId id="448" r:id="rId30"/>
    <p:sldId id="458" r:id="rId31"/>
    <p:sldId id="382" r:id="rId32"/>
    <p:sldId id="509" r:id="rId33"/>
    <p:sldId id="383" r:id="rId34"/>
    <p:sldId id="385" r:id="rId35"/>
    <p:sldId id="501" r:id="rId36"/>
    <p:sldId id="502" r:id="rId37"/>
    <p:sldId id="389" r:id="rId38"/>
    <p:sldId id="490" r:id="rId39"/>
    <p:sldId id="472" r:id="rId40"/>
    <p:sldId id="386" r:id="rId41"/>
    <p:sldId id="473" r:id="rId42"/>
    <p:sldId id="449" r:id="rId43"/>
    <p:sldId id="493" r:id="rId44"/>
    <p:sldId id="308" r:id="rId45"/>
    <p:sldId id="332" r:id="rId46"/>
    <p:sldId id="494" r:id="rId47"/>
    <p:sldId id="450" r:id="rId48"/>
    <p:sldId id="261" r:id="rId49"/>
    <p:sldId id="495" r:id="rId50"/>
    <p:sldId id="496" r:id="rId51"/>
    <p:sldId id="497" r:id="rId52"/>
    <p:sldId id="498" r:id="rId53"/>
    <p:sldId id="263" r:id="rId54"/>
    <p:sldId id="510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00007D"/>
    <a:srgbClr val="000082"/>
    <a:srgbClr val="000076"/>
    <a:srgbClr val="00008F"/>
    <a:srgbClr val="3366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18" autoAdjust="0"/>
  </p:normalViewPr>
  <p:slideViewPr>
    <p:cSldViewPr>
      <p:cViewPr varScale="1">
        <p:scale>
          <a:sx n="96" d="100"/>
          <a:sy n="96" d="100"/>
        </p:scale>
        <p:origin x="-7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74E62E-245D-49D7-82AB-3B59B14EF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2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ED57D7-B07A-4EAC-9272-FD69EAC71F2F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1BB72D6-2875-4754-B76F-A806E09B96EA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67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91E1C0-540B-4400-B85E-8562AB08AF79}" type="slidenum">
              <a:rPr lang="en-US" sz="1200" smtClean="0"/>
              <a:pPr/>
              <a:t>11</a:t>
            </a:fld>
            <a:endParaRPr lang="en-US" sz="1200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B5CF36-F608-4CCC-9B1A-E03E80A5CCFC}" type="slidenum">
              <a:rPr lang="en-US" sz="1200" smtClean="0"/>
              <a:pPr/>
              <a:t>12</a:t>
            </a:fld>
            <a:endParaRPr lang="en-US" sz="1200" smtClean="0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41D0D50-6868-4BE7-91A5-2BBD25F05BDB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E4DDC3-12F8-4F72-8C15-B66BC391F770}" type="slidenum">
              <a:rPr lang="en-US" sz="1200" smtClean="0"/>
              <a:pPr/>
              <a:t>14</a:t>
            </a:fld>
            <a:endParaRPr lang="en-US" sz="1200" smtClean="0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9D4111-C726-4913-89C9-8F5DE66C1D78}" type="slidenum">
              <a:rPr lang="en-US" sz="1200" smtClean="0"/>
              <a:pPr/>
              <a:t>15</a:t>
            </a:fld>
            <a:endParaRPr lang="en-US" sz="1200" smtClean="0"/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51E313-CA1B-4C87-99E3-43A91100BB8C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D9B71E-FA31-48C3-B181-ECB84B370664}" type="slidenum">
              <a:rPr lang="en-US" sz="1200" smtClean="0"/>
              <a:pPr/>
              <a:t>21</a:t>
            </a:fld>
            <a:endParaRPr lang="en-US" sz="1200" smtClean="0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21959C6-F524-4271-8500-2EB5488F26CC}" type="slidenum">
              <a:rPr lang="en-US" sz="1200" smtClean="0"/>
              <a:pPr/>
              <a:t>22</a:t>
            </a:fld>
            <a:endParaRPr lang="en-US" sz="1200" smtClean="0"/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049800-B472-44F4-AD79-5B82E003343F}" type="slidenum">
              <a:rPr lang="en-US" sz="1200" smtClean="0"/>
              <a:pPr/>
              <a:t>23</a:t>
            </a:fld>
            <a:endParaRPr lang="en-US" sz="1200" smtClean="0"/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4786D00-2179-49FE-8158-95C746711265}" type="slidenum">
              <a:rPr lang="en-US" sz="1200" smtClean="0"/>
              <a:pPr/>
              <a:t>2</a:t>
            </a:fld>
            <a:endParaRPr lang="en-US" sz="1200" smtClean="0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3CD5CF-AC25-4B37-9B96-B7D6E57A4FD7}" type="slidenum">
              <a:rPr lang="en-US" sz="1200" smtClean="0"/>
              <a:pPr/>
              <a:t>24</a:t>
            </a:fld>
            <a:endParaRPr lang="en-US" sz="1200" smtClean="0"/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B9C3FE3-57D1-4199-8F97-C72C5E39A143}" type="slidenum">
              <a:rPr lang="en-US" sz="1200" smtClean="0"/>
              <a:pPr/>
              <a:t>25</a:t>
            </a:fld>
            <a:endParaRPr lang="en-US" sz="1200" smtClean="0"/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D93302-EA6E-41FA-99B5-2ECBAE1B1552}" type="slidenum">
              <a:rPr lang="en-US" sz="1200" smtClean="0"/>
              <a:pPr/>
              <a:t>26</a:t>
            </a:fld>
            <a:endParaRPr lang="en-US" sz="1200" smtClean="0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D6647B6-7F32-4D9C-86EA-E26781FE0189}" type="slidenum">
              <a:rPr lang="en-US" sz="1200" smtClean="0"/>
              <a:pPr/>
              <a:t>28</a:t>
            </a:fld>
            <a:endParaRPr lang="en-US" sz="1200" smtClean="0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AA57FD-5353-4CEA-B40F-FEE379EFBFFA}" type="slidenum">
              <a:rPr lang="en-US" sz="1200" smtClean="0"/>
              <a:pPr/>
              <a:t>29</a:t>
            </a:fld>
            <a:endParaRPr lang="en-US" sz="1200" smtClean="0"/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65F11F-C8FA-4427-B67F-03B021C636D6}" type="slidenum">
              <a:rPr lang="en-US" sz="1200" smtClean="0"/>
              <a:pPr/>
              <a:t>30</a:t>
            </a:fld>
            <a:endParaRPr lang="en-US" sz="1200" smtClean="0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863874-F8D8-4F18-AA4F-0ACEC3627691}" type="slidenum">
              <a:rPr lang="en-US" sz="1200" smtClean="0"/>
              <a:pPr/>
              <a:t>31</a:t>
            </a:fld>
            <a:endParaRPr lang="en-US" sz="1200" smtClean="0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AA385BB-3C55-478E-9393-E79EC494F598}" type="slidenum">
              <a:rPr lang="en-US" sz="1200" smtClean="0"/>
              <a:pPr/>
              <a:t>33</a:t>
            </a:fld>
            <a:endParaRPr lang="en-US" sz="1200" smtClean="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3FFB86-C1E0-4FE2-B38A-1A3C9B0D2820}" type="slidenum">
              <a:rPr lang="en-US" sz="1200" smtClean="0"/>
              <a:pPr/>
              <a:t>34</a:t>
            </a:fld>
            <a:endParaRPr lang="en-US" sz="1200" smtClean="0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BB2CF7-ED25-451E-BCF6-61E74D52775E}" type="slidenum">
              <a:rPr lang="en-US" sz="1200" smtClean="0"/>
              <a:pPr/>
              <a:t>37</a:t>
            </a:fld>
            <a:endParaRPr lang="en-US" sz="1200" smtClean="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251B0E5-1CD6-4B29-A0A0-63A4ED877A88}" type="slidenum">
              <a:rPr lang="en-US" sz="1200" smtClean="0"/>
              <a:pPr/>
              <a:t>3</a:t>
            </a:fld>
            <a:endParaRPr lang="en-US" sz="1200" smtClean="0"/>
          </a:p>
        </p:txBody>
      </p:sp>
      <p:sp>
        <p:nvSpPr>
          <p:cNvPr id="604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C97ED66-EE72-4A25-874A-538F110958B5}" type="slidenum">
              <a:rPr lang="en-US" sz="1200" smtClean="0"/>
              <a:pPr/>
              <a:t>38</a:t>
            </a:fld>
            <a:endParaRPr lang="en-US" sz="1200" smtClean="0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E407574-17A5-4E6D-8EAD-1C67A4D657A2}" type="slidenum">
              <a:rPr lang="en-US" sz="1200" smtClean="0"/>
              <a:pPr/>
              <a:t>39</a:t>
            </a:fld>
            <a:endParaRPr lang="en-US" sz="1200" smtClean="0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B44B82-D554-4266-9630-9220D4CC8135}" type="slidenum">
              <a:rPr lang="en-US" sz="1200" smtClean="0"/>
              <a:pPr/>
              <a:t>40</a:t>
            </a:fld>
            <a:endParaRPr lang="en-US" sz="1200" smtClean="0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67E44C-6D48-4922-8EF2-3F7EF73232A7}" type="slidenum">
              <a:rPr lang="en-US" sz="1200" smtClean="0"/>
              <a:pPr/>
              <a:t>41</a:t>
            </a:fld>
            <a:endParaRPr lang="en-US" sz="1200" smtClean="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4C8EA4-725F-4F3C-AE4D-32DEDE14D3EE}" type="slidenum">
              <a:rPr lang="en-US" sz="1200" smtClean="0"/>
              <a:pPr/>
              <a:t>42</a:t>
            </a:fld>
            <a:endParaRPr lang="en-US" sz="1200" smtClean="0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1E714B-6E51-4AC9-9386-B2396C17EB5A}" type="slidenum">
              <a:rPr lang="en-US" sz="1200" smtClean="0"/>
              <a:pPr/>
              <a:t>43</a:t>
            </a:fld>
            <a:endParaRPr lang="en-US" sz="1200" smtClean="0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C11A78E-B29F-465F-80F0-DA09A023E0DA}" type="slidenum">
              <a:rPr lang="en-US" sz="1200" smtClean="0"/>
              <a:pPr/>
              <a:t>44</a:t>
            </a:fld>
            <a:endParaRPr lang="en-US" sz="1200" smtClean="0"/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3EBCD0-508F-400A-AE11-6550D023FCF4}" type="slidenum">
              <a:rPr lang="en-US" sz="1200" smtClean="0"/>
              <a:pPr/>
              <a:t>45</a:t>
            </a:fld>
            <a:endParaRPr lang="en-US" sz="1200" smtClean="0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BAE419-AEF0-4CAE-B0F6-85E7B7A62A20}" type="slidenum">
              <a:rPr lang="en-US" sz="1200" smtClean="0"/>
              <a:pPr/>
              <a:t>46</a:t>
            </a:fld>
            <a:endParaRPr lang="en-US" sz="1200" smtClean="0"/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9ECC2A-19F7-4BBF-B4B4-3368DAEB3527}" type="slidenum">
              <a:rPr lang="en-US" sz="1200" smtClean="0"/>
              <a:pPr/>
              <a:t>47</a:t>
            </a:fld>
            <a:endParaRPr lang="en-US" sz="1200" smtClean="0"/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EFA98DA-99BB-4330-80B2-EA4AFE103D80}" type="slidenum">
              <a:rPr lang="en-US" sz="1200" smtClean="0"/>
              <a:pPr/>
              <a:t>4</a:t>
            </a:fld>
            <a:endParaRPr lang="en-US" sz="1200" smtClean="0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02205B-F74F-4F91-A8B9-8A1B8942A2BF}" type="slidenum">
              <a:rPr lang="en-US" sz="1200" smtClean="0"/>
              <a:pPr/>
              <a:t>48</a:t>
            </a:fld>
            <a:endParaRPr lang="en-US" sz="1200" smtClean="0"/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67E5F3-B9AE-4D2F-9889-05A53D8CD689}" type="slidenum">
              <a:rPr lang="en-US" sz="1200" smtClean="0"/>
              <a:pPr/>
              <a:t>49</a:t>
            </a:fld>
            <a:endParaRPr lang="en-US" sz="1200" smtClean="0"/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C6D2D54-6401-4DEF-B3EE-9D02B95CE8F8}" type="slidenum">
              <a:rPr lang="en-US" sz="1200" smtClean="0"/>
              <a:pPr/>
              <a:t>50</a:t>
            </a:fld>
            <a:endParaRPr lang="en-US" sz="1200" smtClean="0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772191-557F-4BC0-8B93-07DABE794595}" type="slidenum">
              <a:rPr lang="en-US" sz="1200" smtClean="0"/>
              <a:pPr/>
              <a:t>51</a:t>
            </a:fld>
            <a:endParaRPr lang="en-US" sz="1200" smtClean="0"/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E2C45A-63CB-4F7A-894B-D075ACCFB1DB}" type="slidenum">
              <a:rPr lang="en-US" sz="1200" smtClean="0"/>
              <a:pPr/>
              <a:t>52</a:t>
            </a:fld>
            <a:endParaRPr lang="en-US" sz="1200" smtClean="0"/>
          </a:p>
        </p:txBody>
      </p:sp>
      <p:sp>
        <p:nvSpPr>
          <p:cNvPr id="1024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1CDFE3-6A3C-462A-A915-497F79364E28}" type="slidenum">
              <a:rPr lang="en-US" sz="1200" smtClean="0"/>
              <a:pPr/>
              <a:t>53</a:t>
            </a:fld>
            <a:endParaRPr lang="en-US" sz="1200" smtClean="0"/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5192A8-7C9B-4C13-A357-EF00AEA654F4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6F21EF3-442C-41F5-BCB1-A8E236988640}" type="slidenum">
              <a:rPr lang="en-US" sz="1200" smtClean="0"/>
              <a:pPr/>
              <a:t>6</a:t>
            </a:fld>
            <a:endParaRPr lang="en-US" sz="1200" smtClean="0"/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07245F3-A87F-413C-991E-710BCB0A69BB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645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F5010C-4F0B-49CD-81E8-C88B0CE66B95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62AA7D-831B-448D-BD57-92A38DA016EE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C8F69-8DB8-4E31-88F2-4ECE44494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746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26915-1D33-4D51-AC90-D89F1D9EE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51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27960-E098-42F1-A30F-41622359E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41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B133C-564D-4278-9374-9E291D9A3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691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1BC0A-FAA2-4052-A76C-5430C943B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795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E640C-A245-4B3A-AE32-4FE703CA2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200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32796-3CC4-40A4-AD15-FB24942D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82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FD441-0B9A-4FE4-ABF4-6F566E84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71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CC141-18F1-4F2E-B69A-DB034975D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6305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F8693-F18F-479D-93CE-6338D5E4C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929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A7D24-0A99-49F8-AE1A-97AE088B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942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gamma/>
                <a:shade val="0"/>
                <a:invGamma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CB3468-8190-45F0-AF4F-FF9AA71D6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ggie-horticulture.edu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stern Cottage 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8200" y="4495800"/>
            <a:ext cx="7696200" cy="1944688"/>
          </a:xfrm>
          <a:prstGeom prst="rect">
            <a:avLst/>
          </a:prstGeom>
          <a:solidFill>
            <a:srgbClr val="333333">
              <a:alpha val="5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endParaRPr lang="en-US" sz="2800" b="1" dirty="0">
              <a:solidFill>
                <a:srgbClr val="ECF8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Barbara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Storz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M. S. </a:t>
            </a:r>
          </a:p>
          <a:p>
            <a:pPr algn="ctr"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Extension Horticulturist – Hidalgo County</a:t>
            </a:r>
          </a:p>
          <a:p>
            <a:pPr algn="ctr">
              <a:spcBef>
                <a:spcPct val="10000"/>
              </a:spcBef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Texas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AgriLIFE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Extension Service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7400" y="1295400"/>
            <a:ext cx="5029200" cy="2209800"/>
          </a:xfrm>
          <a:prstGeom prst="rect">
            <a:avLst/>
          </a:prstGeom>
          <a:solidFill>
            <a:srgbClr val="333333">
              <a:alpha val="5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ECF8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Water-Wise Landscaping</a:t>
            </a:r>
            <a:endParaRPr lang="en-US" sz="6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esert Zero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875" r="4375" b="10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3657600" y="2209800"/>
            <a:ext cx="5486400" cy="11430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...not a “Zeroscape”...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estern Cottage 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6781800" cy="1676400"/>
          </a:xfrm>
          <a:solidFill>
            <a:srgbClr val="006600">
              <a:alpha val="25098"/>
            </a:srgbClr>
          </a:solidFill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…but a beautiful, </a:t>
            </a:r>
            <a:br>
              <a:rPr lang="en-US" b="1" smtClean="0">
                <a:solidFill>
                  <a:srgbClr val="FFFF00"/>
                </a:solidFill>
              </a:rPr>
            </a:br>
            <a:r>
              <a:rPr lang="en-US" b="1" smtClean="0">
                <a:solidFill>
                  <a:srgbClr val="FFFF00"/>
                </a:solidFill>
              </a:rPr>
              <a:t>water-efficient landscape...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ilver Maple trees in neighborh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“Cookie Cutter” Landscapes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2187" r="3198" b="2187"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838200" y="228600"/>
            <a:ext cx="8305800" cy="1431925"/>
          </a:xfrm>
          <a:prstGeom prst="rect">
            <a:avLst/>
          </a:prstGeom>
          <a:solidFill>
            <a:srgbClr val="0033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>
                <a:solidFill>
                  <a:srgbClr val="FFFF00"/>
                </a:solidFill>
              </a:rPr>
              <a:t>Narrow strips of turf are impossible to irrigate without wasting water! 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57200" y="4114800"/>
          <a:ext cx="2057400" cy="205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5" imgW="1490040" imgH="1485000" progId="MS_ClipArt_Gallery.2">
                  <p:embed/>
                </p:oleObj>
              </mc:Choice>
              <mc:Fallback>
                <p:oleObj name="Clip" r:id="rId5" imgW="1490040" imgH="14850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14800"/>
                        <a:ext cx="2057400" cy="205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144000" cy="3733800"/>
          </a:xfrm>
        </p:spPr>
        <p:txBody>
          <a:bodyPr/>
          <a:lstStyle/>
          <a:p>
            <a:r>
              <a:rPr lang="en-US" sz="4800" i="1" smtClean="0">
                <a:solidFill>
                  <a:srgbClr val="FFFF00"/>
                </a:solidFill>
              </a:rPr>
              <a:t>Water-Wise…</a:t>
            </a:r>
            <a:br>
              <a:rPr lang="en-US" sz="4800" i="1" smtClean="0">
                <a:solidFill>
                  <a:srgbClr val="FFFF00"/>
                </a:solidFill>
              </a:rPr>
            </a:br>
            <a:r>
              <a:rPr lang="en-US" sz="6600" smtClean="0">
                <a:solidFill>
                  <a:srgbClr val="FFFF00"/>
                </a:solidFill>
              </a:rPr>
              <a:t>Design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Select Water Thrifty Plants</a:t>
            </a:r>
          </a:p>
        </p:txBody>
      </p:sp>
      <p:pic>
        <p:nvPicPr>
          <p:cNvPr id="16387" name="Picture 3" descr="Blackfoot Dais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34999"/>
          <a:stretch>
            <a:fillRect/>
          </a:stretch>
        </p:blipFill>
        <p:spPr bwMode="auto">
          <a:xfrm>
            <a:off x="457200" y="1143000"/>
            <a:ext cx="40798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hasta Daisies 3 - resiz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4800600" y="1143000"/>
            <a:ext cx="4013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362200" y="228600"/>
            <a:ext cx="6037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>
                <a:solidFill>
                  <a:srgbClr val="FFFF00"/>
                </a:solidFill>
              </a:rPr>
              <a:t>Drought Tolerant/Native Plants</a:t>
            </a:r>
          </a:p>
        </p:txBody>
      </p:sp>
      <p:pic>
        <p:nvPicPr>
          <p:cNvPr id="17411" name="Picture 2" descr="100_13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1113"/>
            <a:ext cx="4191000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100_20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77913"/>
            <a:ext cx="4343400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100_2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33500"/>
            <a:ext cx="735171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143000" y="2286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FFFF00"/>
                </a:solidFill>
              </a:rPr>
              <a:t>Native Trees/Shaded Beds/Reduce Turf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100_21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1576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Dietesb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82963"/>
            <a:ext cx="34290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100_14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3354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100_21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8600"/>
            <a:ext cx="44624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914400" y="533400"/>
            <a:ext cx="647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>
                <a:solidFill>
                  <a:srgbClr val="FFFF00"/>
                </a:solidFill>
              </a:rPr>
              <a:t>Use Ground Covers </a:t>
            </a:r>
          </a:p>
        </p:txBody>
      </p:sp>
      <p:pic>
        <p:nvPicPr>
          <p:cNvPr id="20483" name="Picture 2" descr="100_2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73279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VEST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4440238"/>
            <a:ext cx="16129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NUFA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4006850"/>
            <a:ext cx="1125537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MI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4513263"/>
            <a:ext cx="11525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TEAMEL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368800"/>
            <a:ext cx="12255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FAUC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181100"/>
            <a:ext cx="1919288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54063" y="502126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0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09600" y="4513263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1.0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09600" y="3862388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3.0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609600" y="3354388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4.5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09600" y="2847975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6.0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09600" y="2413000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7.5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09600" y="1760538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9.0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784225" y="457200"/>
            <a:ext cx="1579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ECF800"/>
                </a:solidFill>
              </a:rPr>
              <a:t>Millions of</a:t>
            </a:r>
          </a:p>
          <a:p>
            <a:pPr algn="ctr"/>
            <a:r>
              <a:rPr lang="en-US" b="1">
                <a:solidFill>
                  <a:srgbClr val="ECF800"/>
                </a:solidFill>
              </a:rPr>
              <a:t>Acre-Feet</a:t>
            </a:r>
            <a:endParaRPr lang="en-US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2771775" y="530225"/>
            <a:ext cx="5767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2800" b="1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54063" y="5527675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solidFill>
                  <a:srgbClr val="FFFF00"/>
                </a:solidFill>
              </a:rPr>
              <a:t>Irrigation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1908175" y="5527675"/>
            <a:ext cx="112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solidFill>
                  <a:srgbClr val="FFFF00"/>
                </a:solidFill>
              </a:rPr>
              <a:t>Municipal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059113" y="5527675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solidFill>
                  <a:srgbClr val="FFFF00"/>
                </a:solidFill>
              </a:rPr>
              <a:t>Manufacturing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4384675" y="5383213"/>
            <a:ext cx="1543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solidFill>
                  <a:srgbClr val="FFFF00"/>
                </a:solidFill>
              </a:rPr>
              <a:t>Steam-Electric</a:t>
            </a:r>
          </a:p>
          <a:p>
            <a:pPr algn="ctr"/>
            <a:r>
              <a:rPr lang="en-US" sz="1800">
                <a:solidFill>
                  <a:srgbClr val="FFFF00"/>
                </a:solidFill>
              </a:rPr>
              <a:t>Generation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6016625" y="5454650"/>
            <a:ext cx="108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solidFill>
                  <a:srgbClr val="FFFF00"/>
                </a:solidFill>
              </a:rPr>
              <a:t>Livestock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599363" y="5454650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solidFill>
                  <a:srgbClr val="FFFF00"/>
                </a:solidFill>
              </a:rPr>
              <a:t>Mining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7696200" y="5867400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ECF800"/>
                </a:solidFill>
              </a:rPr>
              <a:t>1 %</a:t>
            </a:r>
            <a:endParaRPr lang="en-US">
              <a:solidFill>
                <a:srgbClr val="ECF800"/>
              </a:solidFill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6248400" y="5867400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ECF800"/>
                </a:solidFill>
              </a:rPr>
              <a:t>2 %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718050" y="5889625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ECF800"/>
                </a:solidFill>
              </a:rPr>
              <a:t>3 %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3505200" y="5867400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ECF800"/>
                </a:solidFill>
              </a:rPr>
              <a:t>9 %</a:t>
            </a:r>
            <a:endParaRPr lang="en-US">
              <a:solidFill>
                <a:srgbClr val="ECF800"/>
              </a:solidFill>
            </a:endParaRP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2133600" y="5867400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ECF800"/>
                </a:solidFill>
              </a:rPr>
              <a:t>20 %</a:t>
            </a:r>
            <a:endParaRPr lang="en-US">
              <a:solidFill>
                <a:srgbClr val="ECF800"/>
              </a:solidFill>
            </a:endParaRP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914400" y="5867400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ECF800"/>
                </a:solidFill>
              </a:rPr>
              <a:t>65 %</a:t>
            </a:r>
            <a:endParaRPr lang="en-US">
              <a:solidFill>
                <a:srgbClr val="ECF800"/>
              </a:solidFill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810000" y="1447800"/>
            <a:ext cx="4648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ECF800"/>
                </a:solidFill>
              </a:rPr>
              <a:t>Texas Water Use by Category</a:t>
            </a:r>
            <a:endParaRPr lang="en-US" sz="4800"/>
          </a:p>
        </p:txBody>
      </p:sp>
      <p:pic>
        <p:nvPicPr>
          <p:cNvPr id="4125" name="Picture 29" descr="MUNICI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11144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tepping stones through Buffalograss wild area - 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/>
          <a:stretch>
            <a:fillRect/>
          </a:stretch>
        </p:blipFill>
        <p:spPr bwMode="auto">
          <a:xfrm>
            <a:off x="0" y="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429000" y="304800"/>
            <a:ext cx="4648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“Non-Irrigated” Natural Areas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hite stone pathway thru landscape 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14671" r="9590" b="5684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Minimize High Water Use Areas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800" i="1">
                <a:solidFill>
                  <a:srgbClr val="FFFF00"/>
                </a:solidFill>
              </a:rPr>
              <a:t>Water-Wise…</a:t>
            </a:r>
            <a:br>
              <a:rPr lang="en-US" sz="4800" i="1">
                <a:solidFill>
                  <a:srgbClr val="FFFF00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Design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6600">
                <a:solidFill>
                  <a:srgbClr val="FFFF00"/>
                </a:solidFill>
              </a:rPr>
              <a:t>Installation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awn on thin soil over rock - 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2222" r="3171" b="43333"/>
          <a:stretch>
            <a:fillRect/>
          </a:stretch>
        </p:blipFill>
        <p:spPr bwMode="auto">
          <a:xfrm>
            <a:off x="0" y="106680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Lawn on thin soil over rock - 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2222" r="3171" b="13333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Soil Depth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ffice Landscape - Soil Prep 7 - 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Soil Preparation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Mulching </a:t>
            </a:r>
          </a:p>
        </p:txBody>
      </p:sp>
      <p:pic>
        <p:nvPicPr>
          <p:cNvPr id="26627" name="Picture 3" descr="Ruellia (Blue Shad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r="13750"/>
          <a:stretch>
            <a:fillRect/>
          </a:stretch>
        </p:blipFill>
        <p:spPr bwMode="auto">
          <a:xfrm>
            <a:off x="228600" y="1447800"/>
            <a:ext cx="426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Decomposed Granite Mulch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32468"/>
          <a:stretch>
            <a:fillRect/>
          </a:stretch>
        </p:blipFill>
        <p:spPr bwMode="auto">
          <a:xfrm>
            <a:off x="4648200" y="1447800"/>
            <a:ext cx="4232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Mulching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057400"/>
            <a:ext cx="4953000" cy="41148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7652" name="Picture 4" descr="PenaNativeGardenGr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4305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6" descr="100_11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752600"/>
            <a:ext cx="3092450" cy="4114800"/>
          </a:xfrm>
        </p:spPr>
      </p:pic>
      <p:sp>
        <p:nvSpPr>
          <p:cNvPr id="8" name="TextBox 7"/>
          <p:cNvSpPr txBox="1"/>
          <p:nvPr/>
        </p:nvSpPr>
        <p:spPr>
          <a:xfrm>
            <a:off x="5029200" y="1295400"/>
            <a:ext cx="4064000" cy="3970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92D050"/>
                </a:solidFill>
              </a:rPr>
              <a:t>Mulch</a:t>
            </a:r>
          </a:p>
          <a:p>
            <a:pPr>
              <a:defRPr/>
            </a:pPr>
            <a:endParaRPr lang="en-US" dirty="0">
              <a:solidFill>
                <a:srgbClr val="92D050"/>
              </a:solidFill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Conserves Soil Moisture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Reduces Stress - Root Zone</a:t>
            </a:r>
          </a:p>
          <a:p>
            <a:pPr marL="457200" indent="-457200"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Reduces Weeds – 3” – 4”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457200" indent="-457200">
              <a:buFont typeface="Arial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Need Apply 2 to 3 times/yr</a:t>
            </a:r>
          </a:p>
          <a:p>
            <a:pPr marL="457200" indent="-457200">
              <a:defRPr/>
            </a:pPr>
            <a:r>
              <a:rPr lang="en-US" dirty="0">
                <a:solidFill>
                  <a:srgbClr val="FFFF00"/>
                </a:solidFill>
              </a:rPr>
              <a:t>  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Fall Planting </a:t>
            </a:r>
          </a:p>
        </p:txBody>
      </p:sp>
      <p:pic>
        <p:nvPicPr>
          <p:cNvPr id="29699" name="Picture 3" descr="Container grown plant in hole (resized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/>
          <a:stretch>
            <a:fillRect/>
          </a:stretch>
        </p:blipFill>
        <p:spPr bwMode="auto">
          <a:xfrm>
            <a:off x="304800" y="1924050"/>
            <a:ext cx="62484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Firming soil around rosebush - resiz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r="21622"/>
          <a:stretch>
            <a:fillRect/>
          </a:stretch>
        </p:blipFill>
        <p:spPr bwMode="auto">
          <a:xfrm>
            <a:off x="5029200" y="1371600"/>
            <a:ext cx="3848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800" i="1">
                <a:solidFill>
                  <a:srgbClr val="FFFF00"/>
                </a:solidFill>
              </a:rPr>
              <a:t>Water-Wise…</a:t>
            </a:r>
            <a:br>
              <a:rPr lang="en-US" sz="4800" i="1">
                <a:solidFill>
                  <a:srgbClr val="FFFF00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Design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Installation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6600">
                <a:solidFill>
                  <a:srgbClr val="FFFF00"/>
                </a:solidFill>
              </a:rPr>
              <a:t>Plants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4800">
                <a:solidFill>
                  <a:srgbClr val="FFFF00"/>
                </a:solidFill>
              </a:rPr>
              <a:t>Water Use Priorities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295400" y="1828800"/>
            <a:ext cx="6937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736600" indent="-7366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Font typeface="Wingdings" pitchFamily="2" charset="2"/>
              <a:buAutoNum type="arabicPeriod"/>
            </a:pPr>
            <a:r>
              <a:rPr lang="en-US" sz="3200">
                <a:solidFill>
                  <a:srgbClr val="FFFF00"/>
                </a:solidFill>
              </a:rPr>
              <a:t>Personal Use</a:t>
            </a:r>
          </a:p>
          <a:p>
            <a:pPr marL="736600" indent="-7366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AutoNum type="arabicPeriod"/>
            </a:pPr>
            <a:r>
              <a:rPr lang="en-US" sz="3200">
                <a:solidFill>
                  <a:srgbClr val="FFFF00"/>
                </a:solidFill>
              </a:rPr>
              <a:t>Fire Safety	</a:t>
            </a:r>
          </a:p>
          <a:p>
            <a:pPr marL="736600" indent="-7366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AutoNum type="arabicPeriod"/>
            </a:pPr>
            <a:r>
              <a:rPr lang="en-US" sz="3200">
                <a:solidFill>
                  <a:srgbClr val="FFFF00"/>
                </a:solidFill>
              </a:rPr>
              <a:t>Food production </a:t>
            </a:r>
          </a:p>
          <a:p>
            <a:pPr marL="736600" indent="-7366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AutoNum type="arabicPeriod"/>
            </a:pPr>
            <a:r>
              <a:rPr lang="en-US" sz="3200">
                <a:solidFill>
                  <a:srgbClr val="FFFF00"/>
                </a:solidFill>
              </a:rPr>
              <a:t>Power Generation</a:t>
            </a:r>
          </a:p>
          <a:p>
            <a:pPr marL="736600" indent="-7366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AutoNum type="arabicPeriod"/>
            </a:pPr>
            <a:r>
              <a:rPr lang="en-US" sz="3200">
                <a:solidFill>
                  <a:srgbClr val="FFFF00"/>
                </a:solidFill>
              </a:rPr>
              <a:t>Manufacturing / Industrial</a:t>
            </a:r>
          </a:p>
          <a:p>
            <a:pPr marL="736600" indent="-7366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AutoNum type="arabicPeriod"/>
            </a:pPr>
            <a:r>
              <a:rPr lang="en-US" sz="3200">
                <a:solidFill>
                  <a:srgbClr val="FFFF00"/>
                </a:solidFill>
              </a:rPr>
              <a:t>Lawn &amp; Landscape</a:t>
            </a:r>
            <a:endParaRPr 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2133600"/>
            <a:ext cx="91440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sz="4000">
                <a:solidFill>
                  <a:srgbClr val="FFFF00"/>
                </a:solidFill>
              </a:rPr>
              <a:t>Plants that </a:t>
            </a:r>
            <a:r>
              <a:rPr lang="en-US" sz="4000" u="sng">
                <a:solidFill>
                  <a:srgbClr val="FFFF00"/>
                </a:solidFill>
              </a:rPr>
              <a:t>survive</a:t>
            </a:r>
            <a:r>
              <a:rPr lang="en-US" sz="4000">
                <a:solidFill>
                  <a:srgbClr val="FFFF00"/>
                </a:solidFill>
              </a:rPr>
              <a:t> extended drought.</a:t>
            </a:r>
          </a:p>
          <a:p>
            <a:pPr lvl="1" algn="ctr"/>
            <a:endParaRPr lang="en-US">
              <a:solidFill>
                <a:srgbClr val="FFFF00"/>
              </a:solidFill>
            </a:endParaRPr>
          </a:p>
          <a:p>
            <a:pPr lvl="1" algn="ctr"/>
            <a:r>
              <a:rPr lang="en-US" sz="4000">
                <a:solidFill>
                  <a:srgbClr val="FFFF00"/>
                </a:solidFill>
              </a:rPr>
              <a:t>or</a:t>
            </a:r>
          </a:p>
          <a:p>
            <a:pPr lvl="1" algn="ctr"/>
            <a:endParaRPr lang="en-US">
              <a:solidFill>
                <a:srgbClr val="FFFF00"/>
              </a:solidFill>
            </a:endParaRPr>
          </a:p>
          <a:p>
            <a:pPr lvl="1" algn="ctr"/>
            <a:r>
              <a:rPr lang="en-US" sz="4000">
                <a:solidFill>
                  <a:srgbClr val="FFFF00"/>
                </a:solidFill>
              </a:rPr>
              <a:t>Plants that </a:t>
            </a:r>
            <a:r>
              <a:rPr lang="en-US" sz="4000" u="sng">
                <a:solidFill>
                  <a:srgbClr val="FFFF00"/>
                </a:solidFill>
              </a:rPr>
              <a:t>look good</a:t>
            </a:r>
            <a:r>
              <a:rPr lang="en-US" sz="4000">
                <a:solidFill>
                  <a:srgbClr val="FFFF00"/>
                </a:solidFill>
              </a:rPr>
              <a:t> during a drought.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What Are Drought Tolerant Plants?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 advAuto="1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295400" y="5638800"/>
            <a:ext cx="5791200" cy="119062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charset="0"/>
              </a:rPr>
              <a:t>Huisache  </a:t>
            </a:r>
          </a:p>
          <a:p>
            <a:pPr algn="ctr"/>
            <a:r>
              <a:rPr lang="en-US" sz="3600">
                <a:solidFill>
                  <a:srgbClr val="FFFF00"/>
                </a:solidFill>
                <a:latin typeface="Arial" charset="0"/>
              </a:rPr>
              <a:t>(Acacia farnesiana)</a:t>
            </a:r>
          </a:p>
        </p:txBody>
      </p:sp>
      <p:pic>
        <p:nvPicPr>
          <p:cNvPr id="32771" name="Picture 3" descr="100_06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62000" y="5638800"/>
            <a:ext cx="7620000" cy="12192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" charset="0"/>
              </a:rPr>
              <a:t>Huisache </a:t>
            </a:r>
            <a:br>
              <a:rPr lang="en-US" sz="3600">
                <a:solidFill>
                  <a:srgbClr val="FFFF00"/>
                </a:solidFill>
                <a:latin typeface="Arial" charset="0"/>
              </a:rPr>
            </a:br>
            <a:r>
              <a:rPr lang="en-US" sz="3600">
                <a:solidFill>
                  <a:srgbClr val="FFFF00"/>
                </a:solidFill>
                <a:latin typeface="Arial" charset="0"/>
              </a:rPr>
              <a:t>(Acacia farnesiana)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100_11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28600" y="6096000"/>
            <a:ext cx="1624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339933"/>
                </a:solidFill>
              </a:rPr>
              <a:t>Cedar Elm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620000" cy="1295400"/>
          </a:xfrm>
          <a:solidFill>
            <a:srgbClr val="006600"/>
          </a:solidFill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latin typeface="Arial" charset="0"/>
              </a:rPr>
              <a:t>Anacua </a:t>
            </a:r>
            <a:br>
              <a:rPr lang="en-US" sz="3600" smtClean="0">
                <a:solidFill>
                  <a:srgbClr val="FFFF00"/>
                </a:solidFill>
                <a:latin typeface="Arial" charset="0"/>
              </a:rPr>
            </a:br>
            <a:r>
              <a:rPr lang="en-US" sz="3600" smtClean="0">
                <a:solidFill>
                  <a:srgbClr val="FFFF00"/>
                </a:solidFill>
                <a:latin typeface="Arial" charset="0"/>
              </a:rPr>
              <a:t>(Anacua ehretiaana)</a:t>
            </a:r>
          </a:p>
        </p:txBody>
      </p:sp>
      <p:pic>
        <p:nvPicPr>
          <p:cNvPr id="34819" name="Picture 3" descr="anacua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7205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anac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enizo (Texas Sage) - blooms best with minor trimming to maintain a natural shape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8148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391400" cy="762000"/>
          </a:xfrm>
          <a:solidFill>
            <a:srgbClr val="006600"/>
          </a:solidFill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latin typeface="Arial" charset="0"/>
              </a:rPr>
              <a:t>Cenizo (Leucophyllum frutescens)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smtClean="0"/>
              <a:t>Lowery’s Legacy Cencizo</a:t>
            </a:r>
            <a:br>
              <a:rPr lang="en-US" smtClean="0"/>
            </a:br>
            <a:r>
              <a:rPr lang="en-US" i="1" smtClean="0"/>
              <a:t>Leucophyllum langmaniae </a:t>
            </a:r>
          </a:p>
        </p:txBody>
      </p:sp>
      <p:pic>
        <p:nvPicPr>
          <p:cNvPr id="36867" name="Picture 2" descr="11Cenis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34099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smtClean="0"/>
              <a:t>Shower of Gold</a:t>
            </a:r>
            <a:br>
              <a:rPr lang="en-US" smtClean="0"/>
            </a:br>
            <a:r>
              <a:rPr lang="en-US" i="1" smtClean="0"/>
              <a:t>Galphimia glauca</a:t>
            </a:r>
          </a:p>
        </p:txBody>
      </p:sp>
      <p:pic>
        <p:nvPicPr>
          <p:cNvPr id="37891" name="Picture 2" descr="11DroughtShru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6500"/>
            <a:ext cx="5842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11Thrallis2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791200" y="533400"/>
            <a:ext cx="2971800" cy="558482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Arial" charset="0"/>
              </a:rPr>
              <a:t>Yellow Sophora </a:t>
            </a:r>
          </a:p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Arial" charset="0"/>
              </a:rPr>
              <a:t>Sophora </a:t>
            </a:r>
          </a:p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Arial" charset="0"/>
              </a:rPr>
              <a:t>Tomentosa, var. occidentalis</a:t>
            </a:r>
          </a:p>
          <a:p>
            <a:pPr algn="ctr">
              <a:spcBef>
                <a:spcPct val="50000"/>
              </a:spcBef>
            </a:pPr>
            <a:endParaRPr lang="en-US" sz="36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sz="36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8915" name="Picture 3" descr="100_06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5154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ulbine - yellow clump in Feb - 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t="7513" b="64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Bulbine (yellow&amp;orange) - closeup (resize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24500"/>
          <a:stretch>
            <a:fillRect/>
          </a:stretch>
        </p:blipFill>
        <p:spPr bwMode="auto">
          <a:xfrm>
            <a:off x="0" y="3132138"/>
            <a:ext cx="38100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429000" y="228600"/>
            <a:ext cx="2667000" cy="6413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Arial" charset="0"/>
              </a:rPr>
              <a:t>Bulbine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lumbago - distant (cropped &amp; resized)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r="2344"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895600" y="152400"/>
            <a:ext cx="3276600" cy="6413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Arial" charset="0"/>
              </a:rPr>
              <a:t>Plumbago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48475"/>
          </a:xfrm>
          <a:prstGeom prst="rect">
            <a:avLst/>
          </a:prstGeom>
          <a:solidFill>
            <a:srgbClr val="0000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 sz="2000"/>
          </a:p>
          <a:p>
            <a:pPr>
              <a:spcBef>
                <a:spcPct val="50000"/>
              </a:spcBef>
            </a:pPr>
            <a:endParaRPr lang="en-US" sz="2000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5046663" y="3976688"/>
            <a:ext cx="952500" cy="2214562"/>
          </a:xfrm>
          <a:custGeom>
            <a:avLst/>
            <a:gdLst>
              <a:gd name="T0" fmla="*/ 0 w 675"/>
              <a:gd name="T1" fmla="*/ 2147483647 h 1395"/>
              <a:gd name="T2" fmla="*/ 2147483647 w 675"/>
              <a:gd name="T3" fmla="*/ 2147483647 h 1395"/>
              <a:gd name="T4" fmla="*/ 2147483647 w 675"/>
              <a:gd name="T5" fmla="*/ 2147483647 h 1395"/>
              <a:gd name="T6" fmla="*/ 2147483647 w 675"/>
              <a:gd name="T7" fmla="*/ 2147483647 h 1395"/>
              <a:gd name="T8" fmla="*/ 2147483647 w 675"/>
              <a:gd name="T9" fmla="*/ 2147483647 h 1395"/>
              <a:gd name="T10" fmla="*/ 2147483647 w 675"/>
              <a:gd name="T11" fmla="*/ 2147483647 h 1395"/>
              <a:gd name="T12" fmla="*/ 2147483647 w 675"/>
              <a:gd name="T13" fmla="*/ 2147483647 h 1395"/>
              <a:gd name="T14" fmla="*/ 2147483647 w 675"/>
              <a:gd name="T15" fmla="*/ 2147483647 h 1395"/>
              <a:gd name="T16" fmla="*/ 2147483647 w 675"/>
              <a:gd name="T17" fmla="*/ 2147483647 h 1395"/>
              <a:gd name="T18" fmla="*/ 2147483647 w 675"/>
              <a:gd name="T19" fmla="*/ 2147483647 h 1395"/>
              <a:gd name="T20" fmla="*/ 2147483647 w 675"/>
              <a:gd name="T21" fmla="*/ 2147483647 h 1395"/>
              <a:gd name="T22" fmla="*/ 2147483647 w 675"/>
              <a:gd name="T23" fmla="*/ 2147483647 h 1395"/>
              <a:gd name="T24" fmla="*/ 2147483647 w 675"/>
              <a:gd name="T25" fmla="*/ 0 h 139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75"/>
              <a:gd name="T40" fmla="*/ 0 h 1395"/>
              <a:gd name="T41" fmla="*/ 675 w 675"/>
              <a:gd name="T42" fmla="*/ 1395 h 139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75" h="1395">
                <a:moveTo>
                  <a:pt x="0" y="1395"/>
                </a:moveTo>
                <a:cubicBezTo>
                  <a:pt x="10" y="1380"/>
                  <a:pt x="17" y="1363"/>
                  <a:pt x="30" y="1350"/>
                </a:cubicBezTo>
                <a:cubicBezTo>
                  <a:pt x="43" y="1337"/>
                  <a:pt x="63" y="1334"/>
                  <a:pt x="75" y="1320"/>
                </a:cubicBezTo>
                <a:cubicBezTo>
                  <a:pt x="99" y="1293"/>
                  <a:pt x="115" y="1260"/>
                  <a:pt x="135" y="1230"/>
                </a:cubicBezTo>
                <a:cubicBezTo>
                  <a:pt x="145" y="1215"/>
                  <a:pt x="165" y="1185"/>
                  <a:pt x="165" y="1185"/>
                </a:cubicBezTo>
                <a:cubicBezTo>
                  <a:pt x="188" y="1094"/>
                  <a:pt x="214" y="1005"/>
                  <a:pt x="240" y="915"/>
                </a:cubicBezTo>
                <a:cubicBezTo>
                  <a:pt x="240" y="914"/>
                  <a:pt x="263" y="817"/>
                  <a:pt x="270" y="810"/>
                </a:cubicBezTo>
                <a:cubicBezTo>
                  <a:pt x="271" y="809"/>
                  <a:pt x="390" y="735"/>
                  <a:pt x="390" y="735"/>
                </a:cubicBezTo>
                <a:cubicBezTo>
                  <a:pt x="434" y="691"/>
                  <a:pt x="493" y="586"/>
                  <a:pt x="510" y="525"/>
                </a:cubicBezTo>
                <a:cubicBezTo>
                  <a:pt x="540" y="417"/>
                  <a:pt x="560" y="301"/>
                  <a:pt x="600" y="195"/>
                </a:cubicBezTo>
                <a:cubicBezTo>
                  <a:pt x="608" y="174"/>
                  <a:pt x="622" y="156"/>
                  <a:pt x="630" y="135"/>
                </a:cubicBezTo>
                <a:cubicBezTo>
                  <a:pt x="642" y="106"/>
                  <a:pt x="650" y="75"/>
                  <a:pt x="660" y="45"/>
                </a:cubicBezTo>
                <a:cubicBezTo>
                  <a:pt x="665" y="30"/>
                  <a:pt x="675" y="0"/>
                  <a:pt x="675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2824163" y="-152400"/>
            <a:ext cx="5675312" cy="6899275"/>
          </a:xfrm>
          <a:custGeom>
            <a:avLst/>
            <a:gdLst>
              <a:gd name="T0" fmla="*/ 2147483647 w 4022"/>
              <a:gd name="T1" fmla="*/ 2147483647 h 4346"/>
              <a:gd name="T2" fmla="*/ 2147483647 w 4022"/>
              <a:gd name="T3" fmla="*/ 2147483647 h 4346"/>
              <a:gd name="T4" fmla="*/ 2147483647 w 4022"/>
              <a:gd name="T5" fmla="*/ 2147483647 h 4346"/>
              <a:gd name="T6" fmla="*/ 2147483647 w 4022"/>
              <a:gd name="T7" fmla="*/ 2147483647 h 4346"/>
              <a:gd name="T8" fmla="*/ 2147483647 w 4022"/>
              <a:gd name="T9" fmla="*/ 2147483647 h 4346"/>
              <a:gd name="T10" fmla="*/ 2147483647 w 4022"/>
              <a:gd name="T11" fmla="*/ 2147483647 h 4346"/>
              <a:gd name="T12" fmla="*/ 2147483647 w 4022"/>
              <a:gd name="T13" fmla="*/ 2147483647 h 4346"/>
              <a:gd name="T14" fmla="*/ 2147483647 w 4022"/>
              <a:gd name="T15" fmla="*/ 2147483647 h 4346"/>
              <a:gd name="T16" fmla="*/ 2147483647 w 4022"/>
              <a:gd name="T17" fmla="*/ 2147483647 h 4346"/>
              <a:gd name="T18" fmla="*/ 2147483647 w 4022"/>
              <a:gd name="T19" fmla="*/ 2147483647 h 4346"/>
              <a:gd name="T20" fmla="*/ 2147483647 w 4022"/>
              <a:gd name="T21" fmla="*/ 2147483647 h 4346"/>
              <a:gd name="T22" fmla="*/ 2147483647 w 4022"/>
              <a:gd name="T23" fmla="*/ 2147483647 h 4346"/>
              <a:gd name="T24" fmla="*/ 2147483647 w 4022"/>
              <a:gd name="T25" fmla="*/ 2147483647 h 4346"/>
              <a:gd name="T26" fmla="*/ 2147483647 w 4022"/>
              <a:gd name="T27" fmla="*/ 2147483647 h 4346"/>
              <a:gd name="T28" fmla="*/ 2147483647 w 4022"/>
              <a:gd name="T29" fmla="*/ 2147483647 h 4346"/>
              <a:gd name="T30" fmla="*/ 2147483647 w 4022"/>
              <a:gd name="T31" fmla="*/ 2147483647 h 4346"/>
              <a:gd name="T32" fmla="*/ 2147483647 w 4022"/>
              <a:gd name="T33" fmla="*/ 2147483647 h 4346"/>
              <a:gd name="T34" fmla="*/ 2147483647 w 4022"/>
              <a:gd name="T35" fmla="*/ 2147483647 h 4346"/>
              <a:gd name="T36" fmla="*/ 2147483647 w 4022"/>
              <a:gd name="T37" fmla="*/ 2147483647 h 4346"/>
              <a:gd name="T38" fmla="*/ 2147483647 w 4022"/>
              <a:gd name="T39" fmla="*/ 2147483647 h 4346"/>
              <a:gd name="T40" fmla="*/ 2147483647 w 4022"/>
              <a:gd name="T41" fmla="*/ 2147483647 h 4346"/>
              <a:gd name="T42" fmla="*/ 2147483647 w 4022"/>
              <a:gd name="T43" fmla="*/ 2147483647 h 4346"/>
              <a:gd name="T44" fmla="*/ 2147483647 w 4022"/>
              <a:gd name="T45" fmla="*/ 2147483647 h 4346"/>
              <a:gd name="T46" fmla="*/ 2147483647 w 4022"/>
              <a:gd name="T47" fmla="*/ 2147483647 h 4346"/>
              <a:gd name="T48" fmla="*/ 2147483647 w 4022"/>
              <a:gd name="T49" fmla="*/ 2147483647 h 4346"/>
              <a:gd name="T50" fmla="*/ 2147483647 w 4022"/>
              <a:gd name="T51" fmla="*/ 2147483647 h 4346"/>
              <a:gd name="T52" fmla="*/ 2147483647 w 4022"/>
              <a:gd name="T53" fmla="*/ 2147483647 h 4346"/>
              <a:gd name="T54" fmla="*/ 2147483647 w 4022"/>
              <a:gd name="T55" fmla="*/ 2147483647 h 4346"/>
              <a:gd name="T56" fmla="*/ 2147483647 w 4022"/>
              <a:gd name="T57" fmla="*/ 2147483647 h 4346"/>
              <a:gd name="T58" fmla="*/ 2147483647 w 4022"/>
              <a:gd name="T59" fmla="*/ 2147483647 h 4346"/>
              <a:gd name="T60" fmla="*/ 2147483647 w 4022"/>
              <a:gd name="T61" fmla="*/ 2147483647 h 4346"/>
              <a:gd name="T62" fmla="*/ 2147483647 w 4022"/>
              <a:gd name="T63" fmla="*/ 2147483647 h 4346"/>
              <a:gd name="T64" fmla="*/ 2147483647 w 4022"/>
              <a:gd name="T65" fmla="*/ 2147483647 h 4346"/>
              <a:gd name="T66" fmla="*/ 2147483647 w 4022"/>
              <a:gd name="T67" fmla="*/ 2147483647 h 4346"/>
              <a:gd name="T68" fmla="*/ 2147483647 w 4022"/>
              <a:gd name="T69" fmla="*/ 2147483647 h 43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022"/>
              <a:gd name="T106" fmla="*/ 0 h 4346"/>
              <a:gd name="T107" fmla="*/ 4022 w 4022"/>
              <a:gd name="T108" fmla="*/ 4346 h 434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022" h="4346">
                <a:moveTo>
                  <a:pt x="2445" y="4296"/>
                </a:moveTo>
                <a:cubicBezTo>
                  <a:pt x="2427" y="4305"/>
                  <a:pt x="2352" y="4346"/>
                  <a:pt x="2340" y="4341"/>
                </a:cubicBezTo>
                <a:cubicBezTo>
                  <a:pt x="2323" y="4334"/>
                  <a:pt x="2324" y="4307"/>
                  <a:pt x="2310" y="4296"/>
                </a:cubicBezTo>
                <a:cubicBezTo>
                  <a:pt x="2251" y="4249"/>
                  <a:pt x="2160" y="4272"/>
                  <a:pt x="2085" y="4266"/>
                </a:cubicBezTo>
                <a:cubicBezTo>
                  <a:pt x="2027" y="4247"/>
                  <a:pt x="1940" y="4239"/>
                  <a:pt x="1890" y="4206"/>
                </a:cubicBezTo>
                <a:cubicBezTo>
                  <a:pt x="1860" y="4186"/>
                  <a:pt x="1830" y="4166"/>
                  <a:pt x="1800" y="4146"/>
                </a:cubicBezTo>
                <a:cubicBezTo>
                  <a:pt x="1775" y="4129"/>
                  <a:pt x="1740" y="4137"/>
                  <a:pt x="1710" y="4131"/>
                </a:cubicBezTo>
                <a:cubicBezTo>
                  <a:pt x="1690" y="4127"/>
                  <a:pt x="1670" y="4121"/>
                  <a:pt x="1650" y="4116"/>
                </a:cubicBezTo>
                <a:cubicBezTo>
                  <a:pt x="1640" y="4086"/>
                  <a:pt x="1630" y="4056"/>
                  <a:pt x="1620" y="4026"/>
                </a:cubicBezTo>
                <a:cubicBezTo>
                  <a:pt x="1614" y="4009"/>
                  <a:pt x="1598" y="3997"/>
                  <a:pt x="1590" y="3981"/>
                </a:cubicBezTo>
                <a:cubicBezTo>
                  <a:pt x="1583" y="3967"/>
                  <a:pt x="1579" y="3951"/>
                  <a:pt x="1575" y="3936"/>
                </a:cubicBezTo>
                <a:cubicBezTo>
                  <a:pt x="1530" y="3777"/>
                  <a:pt x="1601" y="4000"/>
                  <a:pt x="1530" y="3786"/>
                </a:cubicBezTo>
                <a:cubicBezTo>
                  <a:pt x="1522" y="3762"/>
                  <a:pt x="1526" y="3734"/>
                  <a:pt x="1515" y="3711"/>
                </a:cubicBezTo>
                <a:cubicBezTo>
                  <a:pt x="1493" y="3666"/>
                  <a:pt x="1465" y="3664"/>
                  <a:pt x="1425" y="3651"/>
                </a:cubicBezTo>
                <a:cubicBezTo>
                  <a:pt x="1397" y="3595"/>
                  <a:pt x="1382" y="3527"/>
                  <a:pt x="1335" y="3486"/>
                </a:cubicBezTo>
                <a:cubicBezTo>
                  <a:pt x="1308" y="3462"/>
                  <a:pt x="1245" y="3426"/>
                  <a:pt x="1245" y="3426"/>
                </a:cubicBezTo>
                <a:cubicBezTo>
                  <a:pt x="1181" y="3330"/>
                  <a:pt x="1159" y="3252"/>
                  <a:pt x="1095" y="3156"/>
                </a:cubicBezTo>
                <a:cubicBezTo>
                  <a:pt x="1075" y="3126"/>
                  <a:pt x="1005" y="3096"/>
                  <a:pt x="1005" y="3096"/>
                </a:cubicBezTo>
                <a:cubicBezTo>
                  <a:pt x="945" y="3006"/>
                  <a:pt x="937" y="2980"/>
                  <a:pt x="840" y="2931"/>
                </a:cubicBezTo>
                <a:cubicBezTo>
                  <a:pt x="760" y="2811"/>
                  <a:pt x="865" y="2956"/>
                  <a:pt x="765" y="2856"/>
                </a:cubicBezTo>
                <a:cubicBezTo>
                  <a:pt x="752" y="2843"/>
                  <a:pt x="748" y="2824"/>
                  <a:pt x="735" y="2811"/>
                </a:cubicBezTo>
                <a:cubicBezTo>
                  <a:pt x="700" y="2776"/>
                  <a:pt x="657" y="2748"/>
                  <a:pt x="615" y="2721"/>
                </a:cubicBezTo>
                <a:cubicBezTo>
                  <a:pt x="555" y="2683"/>
                  <a:pt x="505" y="2676"/>
                  <a:pt x="450" y="2631"/>
                </a:cubicBezTo>
                <a:cubicBezTo>
                  <a:pt x="417" y="2604"/>
                  <a:pt x="396" y="2563"/>
                  <a:pt x="360" y="2541"/>
                </a:cubicBezTo>
                <a:cubicBezTo>
                  <a:pt x="320" y="2516"/>
                  <a:pt x="280" y="2491"/>
                  <a:pt x="240" y="2466"/>
                </a:cubicBezTo>
                <a:cubicBezTo>
                  <a:pt x="215" y="2451"/>
                  <a:pt x="165" y="2421"/>
                  <a:pt x="165" y="2421"/>
                </a:cubicBezTo>
                <a:cubicBezTo>
                  <a:pt x="160" y="2401"/>
                  <a:pt x="156" y="2381"/>
                  <a:pt x="150" y="2361"/>
                </a:cubicBezTo>
                <a:cubicBezTo>
                  <a:pt x="141" y="2331"/>
                  <a:pt x="120" y="2271"/>
                  <a:pt x="120" y="2271"/>
                </a:cubicBezTo>
                <a:cubicBezTo>
                  <a:pt x="108" y="2142"/>
                  <a:pt x="108" y="2113"/>
                  <a:pt x="60" y="2016"/>
                </a:cubicBezTo>
                <a:cubicBezTo>
                  <a:pt x="52" y="2000"/>
                  <a:pt x="37" y="1987"/>
                  <a:pt x="30" y="1971"/>
                </a:cubicBezTo>
                <a:cubicBezTo>
                  <a:pt x="17" y="1942"/>
                  <a:pt x="0" y="1881"/>
                  <a:pt x="0" y="1881"/>
                </a:cubicBezTo>
                <a:cubicBezTo>
                  <a:pt x="5" y="1381"/>
                  <a:pt x="6" y="881"/>
                  <a:pt x="15" y="381"/>
                </a:cubicBezTo>
                <a:cubicBezTo>
                  <a:pt x="16" y="341"/>
                  <a:pt x="10" y="296"/>
                  <a:pt x="30" y="261"/>
                </a:cubicBezTo>
                <a:cubicBezTo>
                  <a:pt x="37" y="249"/>
                  <a:pt x="271" y="223"/>
                  <a:pt x="315" y="216"/>
                </a:cubicBezTo>
                <a:cubicBezTo>
                  <a:pt x="1218" y="247"/>
                  <a:pt x="1036" y="0"/>
                  <a:pt x="1230" y="291"/>
                </a:cubicBezTo>
                <a:cubicBezTo>
                  <a:pt x="1240" y="571"/>
                  <a:pt x="1227" y="617"/>
                  <a:pt x="1260" y="816"/>
                </a:cubicBezTo>
                <a:cubicBezTo>
                  <a:pt x="1262" y="826"/>
                  <a:pt x="1277" y="917"/>
                  <a:pt x="1290" y="936"/>
                </a:cubicBezTo>
                <a:cubicBezTo>
                  <a:pt x="1350" y="1026"/>
                  <a:pt x="1464" y="1040"/>
                  <a:pt x="1560" y="1056"/>
                </a:cubicBezTo>
                <a:cubicBezTo>
                  <a:pt x="1677" y="1134"/>
                  <a:pt x="1740" y="1134"/>
                  <a:pt x="1890" y="1146"/>
                </a:cubicBezTo>
                <a:cubicBezTo>
                  <a:pt x="1905" y="1156"/>
                  <a:pt x="1917" y="1174"/>
                  <a:pt x="1935" y="1176"/>
                </a:cubicBezTo>
                <a:cubicBezTo>
                  <a:pt x="2192" y="1199"/>
                  <a:pt x="1969" y="1132"/>
                  <a:pt x="2100" y="1176"/>
                </a:cubicBezTo>
                <a:cubicBezTo>
                  <a:pt x="2170" y="1281"/>
                  <a:pt x="2210" y="1254"/>
                  <a:pt x="2355" y="1266"/>
                </a:cubicBezTo>
                <a:cubicBezTo>
                  <a:pt x="2410" y="1284"/>
                  <a:pt x="2456" y="1293"/>
                  <a:pt x="2505" y="1326"/>
                </a:cubicBezTo>
                <a:cubicBezTo>
                  <a:pt x="2530" y="1321"/>
                  <a:pt x="2559" y="1325"/>
                  <a:pt x="2580" y="1311"/>
                </a:cubicBezTo>
                <a:cubicBezTo>
                  <a:pt x="2593" y="1302"/>
                  <a:pt x="2579" y="1269"/>
                  <a:pt x="2595" y="1266"/>
                </a:cubicBezTo>
                <a:cubicBezTo>
                  <a:pt x="2649" y="1257"/>
                  <a:pt x="2705" y="1276"/>
                  <a:pt x="2760" y="1281"/>
                </a:cubicBezTo>
                <a:cubicBezTo>
                  <a:pt x="2834" y="1330"/>
                  <a:pt x="2847" y="1327"/>
                  <a:pt x="2940" y="1311"/>
                </a:cubicBezTo>
                <a:cubicBezTo>
                  <a:pt x="3050" y="1237"/>
                  <a:pt x="3191" y="1269"/>
                  <a:pt x="3315" y="1281"/>
                </a:cubicBezTo>
                <a:cubicBezTo>
                  <a:pt x="3332" y="1275"/>
                  <a:pt x="3407" y="1249"/>
                  <a:pt x="3420" y="1251"/>
                </a:cubicBezTo>
                <a:cubicBezTo>
                  <a:pt x="3438" y="1254"/>
                  <a:pt x="3450" y="1271"/>
                  <a:pt x="3465" y="1281"/>
                </a:cubicBezTo>
                <a:cubicBezTo>
                  <a:pt x="3475" y="1296"/>
                  <a:pt x="3480" y="1316"/>
                  <a:pt x="3495" y="1326"/>
                </a:cubicBezTo>
                <a:cubicBezTo>
                  <a:pt x="3563" y="1369"/>
                  <a:pt x="3717" y="1385"/>
                  <a:pt x="3795" y="1401"/>
                </a:cubicBezTo>
                <a:cubicBezTo>
                  <a:pt x="3836" y="1523"/>
                  <a:pt x="3795" y="1382"/>
                  <a:pt x="3795" y="1656"/>
                </a:cubicBezTo>
                <a:cubicBezTo>
                  <a:pt x="3795" y="1815"/>
                  <a:pt x="3800" y="1807"/>
                  <a:pt x="3840" y="1926"/>
                </a:cubicBezTo>
                <a:cubicBezTo>
                  <a:pt x="3881" y="2049"/>
                  <a:pt x="3816" y="1990"/>
                  <a:pt x="3900" y="2046"/>
                </a:cubicBezTo>
                <a:cubicBezTo>
                  <a:pt x="3962" y="2139"/>
                  <a:pt x="3957" y="2252"/>
                  <a:pt x="4020" y="2346"/>
                </a:cubicBezTo>
                <a:cubicBezTo>
                  <a:pt x="4015" y="2411"/>
                  <a:pt x="4022" y="2478"/>
                  <a:pt x="4005" y="2541"/>
                </a:cubicBezTo>
                <a:cubicBezTo>
                  <a:pt x="3996" y="2576"/>
                  <a:pt x="3945" y="2631"/>
                  <a:pt x="3945" y="2631"/>
                </a:cubicBezTo>
                <a:cubicBezTo>
                  <a:pt x="3939" y="2701"/>
                  <a:pt x="3959" y="2786"/>
                  <a:pt x="3915" y="2841"/>
                </a:cubicBezTo>
                <a:cubicBezTo>
                  <a:pt x="3870" y="2897"/>
                  <a:pt x="3792" y="2870"/>
                  <a:pt x="3735" y="2901"/>
                </a:cubicBezTo>
                <a:cubicBezTo>
                  <a:pt x="3703" y="2919"/>
                  <a:pt x="3675" y="2941"/>
                  <a:pt x="3645" y="2961"/>
                </a:cubicBezTo>
                <a:cubicBezTo>
                  <a:pt x="3582" y="3003"/>
                  <a:pt x="3483" y="2994"/>
                  <a:pt x="3420" y="3036"/>
                </a:cubicBezTo>
                <a:cubicBezTo>
                  <a:pt x="3356" y="3079"/>
                  <a:pt x="3311" y="3135"/>
                  <a:pt x="3240" y="3171"/>
                </a:cubicBezTo>
                <a:cubicBezTo>
                  <a:pt x="3147" y="3217"/>
                  <a:pt x="3047" y="3245"/>
                  <a:pt x="2955" y="3291"/>
                </a:cubicBezTo>
                <a:cubicBezTo>
                  <a:pt x="2907" y="3418"/>
                  <a:pt x="2840" y="3399"/>
                  <a:pt x="2697" y="3435"/>
                </a:cubicBezTo>
                <a:cubicBezTo>
                  <a:pt x="2454" y="3678"/>
                  <a:pt x="2740" y="3363"/>
                  <a:pt x="2553" y="3675"/>
                </a:cubicBezTo>
                <a:cubicBezTo>
                  <a:pt x="2553" y="3675"/>
                  <a:pt x="2433" y="3795"/>
                  <a:pt x="2409" y="3819"/>
                </a:cubicBezTo>
                <a:cubicBezTo>
                  <a:pt x="2393" y="3835"/>
                  <a:pt x="2361" y="3867"/>
                  <a:pt x="2361" y="3867"/>
                </a:cubicBezTo>
                <a:cubicBezTo>
                  <a:pt x="2377" y="3947"/>
                  <a:pt x="2387" y="4029"/>
                  <a:pt x="2409" y="4107"/>
                </a:cubicBezTo>
                <a:cubicBezTo>
                  <a:pt x="2463" y="4295"/>
                  <a:pt x="2469" y="4112"/>
                  <a:pt x="2445" y="429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990600" y="228600"/>
            <a:ext cx="7031038" cy="6383338"/>
            <a:chOff x="336" y="48"/>
            <a:chExt cx="5201" cy="4224"/>
          </a:xfrm>
        </p:grpSpPr>
        <p:pic>
          <p:nvPicPr>
            <p:cNvPr id="9222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48"/>
              <a:ext cx="5015" cy="4224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000099"/>
                </a:gs>
                <a:gs pos="100000">
                  <a:schemeClr val="tx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152" name="Group 7"/>
            <p:cNvGrpSpPr>
              <a:grpSpLocks/>
            </p:cNvGrpSpPr>
            <p:nvPr/>
          </p:nvGrpSpPr>
          <p:grpSpPr bwMode="auto">
            <a:xfrm>
              <a:off x="1099" y="129"/>
              <a:ext cx="4438" cy="3765"/>
              <a:chOff x="1099" y="129"/>
              <a:chExt cx="4438" cy="3765"/>
            </a:xfrm>
          </p:grpSpPr>
          <p:sp>
            <p:nvSpPr>
              <p:cNvPr id="6153" name="Freeform 8"/>
              <p:cNvSpPr>
                <a:spLocks/>
              </p:cNvSpPr>
              <p:nvPr/>
            </p:nvSpPr>
            <p:spPr bwMode="auto">
              <a:xfrm>
                <a:off x="4645" y="1974"/>
                <a:ext cx="600" cy="1095"/>
              </a:xfrm>
              <a:custGeom>
                <a:avLst/>
                <a:gdLst>
                  <a:gd name="T0" fmla="*/ 0 w 675"/>
                  <a:gd name="T1" fmla="*/ 1095 h 1095"/>
                  <a:gd name="T2" fmla="*/ 12 w 675"/>
                  <a:gd name="T3" fmla="*/ 795 h 1095"/>
                  <a:gd name="T4" fmla="*/ 16 w 675"/>
                  <a:gd name="T5" fmla="*/ 705 h 1095"/>
                  <a:gd name="T6" fmla="*/ 28 w 675"/>
                  <a:gd name="T7" fmla="*/ 675 h 1095"/>
                  <a:gd name="T8" fmla="*/ 46 w 675"/>
                  <a:gd name="T9" fmla="*/ 630 h 1095"/>
                  <a:gd name="T10" fmla="*/ 86 w 675"/>
                  <a:gd name="T11" fmla="*/ 390 h 1095"/>
                  <a:gd name="T12" fmla="*/ 124 w 675"/>
                  <a:gd name="T13" fmla="*/ 180 h 1095"/>
                  <a:gd name="T14" fmla="*/ 148 w 675"/>
                  <a:gd name="T15" fmla="*/ 120 h 1095"/>
                  <a:gd name="T16" fmla="*/ 156 w 675"/>
                  <a:gd name="T17" fmla="*/ 75 h 1095"/>
                  <a:gd name="T18" fmla="*/ 180 w 675"/>
                  <a:gd name="T19" fmla="*/ 15 h 1095"/>
                  <a:gd name="T20" fmla="*/ 184 w 675"/>
                  <a:gd name="T21" fmla="*/ 0 h 10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75"/>
                  <a:gd name="T34" fmla="*/ 0 h 1095"/>
                  <a:gd name="T35" fmla="*/ 675 w 675"/>
                  <a:gd name="T36" fmla="*/ 1095 h 10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75" h="1095">
                    <a:moveTo>
                      <a:pt x="0" y="1095"/>
                    </a:moveTo>
                    <a:cubicBezTo>
                      <a:pt x="32" y="999"/>
                      <a:pt x="27" y="895"/>
                      <a:pt x="45" y="795"/>
                    </a:cubicBezTo>
                    <a:cubicBezTo>
                      <a:pt x="50" y="765"/>
                      <a:pt x="46" y="732"/>
                      <a:pt x="60" y="705"/>
                    </a:cubicBezTo>
                    <a:cubicBezTo>
                      <a:pt x="68" y="689"/>
                      <a:pt x="90" y="685"/>
                      <a:pt x="105" y="675"/>
                    </a:cubicBezTo>
                    <a:cubicBezTo>
                      <a:pt x="125" y="660"/>
                      <a:pt x="145" y="645"/>
                      <a:pt x="165" y="630"/>
                    </a:cubicBezTo>
                    <a:cubicBezTo>
                      <a:pt x="211" y="538"/>
                      <a:pt x="240" y="465"/>
                      <a:pt x="315" y="390"/>
                    </a:cubicBezTo>
                    <a:cubicBezTo>
                      <a:pt x="341" y="312"/>
                      <a:pt x="383" y="232"/>
                      <a:pt x="450" y="180"/>
                    </a:cubicBezTo>
                    <a:cubicBezTo>
                      <a:pt x="478" y="158"/>
                      <a:pt x="540" y="120"/>
                      <a:pt x="540" y="120"/>
                    </a:cubicBezTo>
                    <a:cubicBezTo>
                      <a:pt x="550" y="105"/>
                      <a:pt x="556" y="87"/>
                      <a:pt x="570" y="75"/>
                    </a:cubicBezTo>
                    <a:cubicBezTo>
                      <a:pt x="597" y="51"/>
                      <a:pt x="635" y="40"/>
                      <a:pt x="660" y="15"/>
                    </a:cubicBezTo>
                    <a:cubicBezTo>
                      <a:pt x="665" y="10"/>
                      <a:pt x="670" y="5"/>
                      <a:pt x="675" y="0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4" name="Freeform 9"/>
              <p:cNvSpPr>
                <a:spLocks/>
              </p:cNvSpPr>
              <p:nvPr/>
            </p:nvSpPr>
            <p:spPr bwMode="auto">
              <a:xfrm>
                <a:off x="4192" y="1179"/>
                <a:ext cx="187" cy="2130"/>
              </a:xfrm>
              <a:custGeom>
                <a:avLst/>
                <a:gdLst>
                  <a:gd name="T0" fmla="*/ 4 w 210"/>
                  <a:gd name="T1" fmla="*/ 2130 h 2130"/>
                  <a:gd name="T2" fmla="*/ 16 w 210"/>
                  <a:gd name="T3" fmla="*/ 1890 h 2130"/>
                  <a:gd name="T4" fmla="*/ 0 w 210"/>
                  <a:gd name="T5" fmla="*/ 1215 h 2130"/>
                  <a:gd name="T6" fmla="*/ 16 w 210"/>
                  <a:gd name="T7" fmla="*/ 840 h 2130"/>
                  <a:gd name="T8" fmla="*/ 20 w 210"/>
                  <a:gd name="T9" fmla="*/ 300 h 2130"/>
                  <a:gd name="T10" fmla="*/ 38 w 210"/>
                  <a:gd name="T11" fmla="*/ 210 h 2130"/>
                  <a:gd name="T12" fmla="*/ 60 w 210"/>
                  <a:gd name="T13" fmla="*/ 0 h 2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0"/>
                  <a:gd name="T22" fmla="*/ 0 h 2130"/>
                  <a:gd name="T23" fmla="*/ 210 w 210"/>
                  <a:gd name="T24" fmla="*/ 2130 h 2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0" h="2130">
                    <a:moveTo>
                      <a:pt x="15" y="2130"/>
                    </a:moveTo>
                    <a:cubicBezTo>
                      <a:pt x="27" y="2047"/>
                      <a:pt x="46" y="1972"/>
                      <a:pt x="60" y="1890"/>
                    </a:cubicBezTo>
                    <a:cubicBezTo>
                      <a:pt x="53" y="1673"/>
                      <a:pt x="71" y="1429"/>
                      <a:pt x="0" y="1215"/>
                    </a:cubicBezTo>
                    <a:cubicBezTo>
                      <a:pt x="10" y="1063"/>
                      <a:pt x="16" y="973"/>
                      <a:pt x="60" y="840"/>
                    </a:cubicBezTo>
                    <a:cubicBezTo>
                      <a:pt x="65" y="660"/>
                      <a:pt x="54" y="479"/>
                      <a:pt x="75" y="300"/>
                    </a:cubicBezTo>
                    <a:cubicBezTo>
                      <a:pt x="79" y="264"/>
                      <a:pt x="124" y="244"/>
                      <a:pt x="135" y="210"/>
                    </a:cubicBezTo>
                    <a:cubicBezTo>
                      <a:pt x="158" y="140"/>
                      <a:pt x="177" y="66"/>
                      <a:pt x="210" y="0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5" name="Freeform 10"/>
              <p:cNvSpPr>
                <a:spLocks/>
              </p:cNvSpPr>
              <p:nvPr/>
            </p:nvSpPr>
            <p:spPr bwMode="auto">
              <a:xfrm>
                <a:off x="3059" y="939"/>
                <a:ext cx="840" cy="2955"/>
              </a:xfrm>
              <a:custGeom>
                <a:avLst/>
                <a:gdLst>
                  <a:gd name="T0" fmla="*/ 12 w 945"/>
                  <a:gd name="T1" fmla="*/ 0 h 2955"/>
                  <a:gd name="T2" fmla="*/ 0 w 945"/>
                  <a:gd name="T3" fmla="*/ 210 h 2955"/>
                  <a:gd name="T4" fmla="*/ 4 w 945"/>
                  <a:gd name="T5" fmla="*/ 900 h 2955"/>
                  <a:gd name="T6" fmla="*/ 25 w 945"/>
                  <a:gd name="T7" fmla="*/ 1050 h 2955"/>
                  <a:gd name="T8" fmla="*/ 49 w 945"/>
                  <a:gd name="T9" fmla="*/ 1110 h 2955"/>
                  <a:gd name="T10" fmla="*/ 60 w 945"/>
                  <a:gd name="T11" fmla="*/ 1515 h 2955"/>
                  <a:gd name="T12" fmla="*/ 65 w 945"/>
                  <a:gd name="T13" fmla="*/ 1995 h 2955"/>
                  <a:gd name="T14" fmla="*/ 95 w 945"/>
                  <a:gd name="T15" fmla="*/ 2190 h 2955"/>
                  <a:gd name="T16" fmla="*/ 110 w 945"/>
                  <a:gd name="T17" fmla="*/ 2415 h 2955"/>
                  <a:gd name="T18" fmla="*/ 116 w 945"/>
                  <a:gd name="T19" fmla="*/ 2490 h 2955"/>
                  <a:gd name="T20" fmla="*/ 153 w 945"/>
                  <a:gd name="T21" fmla="*/ 2715 h 2955"/>
                  <a:gd name="T22" fmla="*/ 176 w 945"/>
                  <a:gd name="T23" fmla="*/ 2760 h 2955"/>
                  <a:gd name="T24" fmla="*/ 217 w 945"/>
                  <a:gd name="T25" fmla="*/ 2835 h 2955"/>
                  <a:gd name="T26" fmla="*/ 246 w 945"/>
                  <a:gd name="T27" fmla="*/ 2940 h 2955"/>
                  <a:gd name="T28" fmla="*/ 259 w 945"/>
                  <a:gd name="T29" fmla="*/ 2955 h 29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45"/>
                  <a:gd name="T46" fmla="*/ 0 h 2955"/>
                  <a:gd name="T47" fmla="*/ 945 w 945"/>
                  <a:gd name="T48" fmla="*/ 2955 h 29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45" h="2955">
                    <a:moveTo>
                      <a:pt x="45" y="0"/>
                    </a:moveTo>
                    <a:cubicBezTo>
                      <a:pt x="2" y="128"/>
                      <a:pt x="19" y="59"/>
                      <a:pt x="0" y="210"/>
                    </a:cubicBezTo>
                    <a:cubicBezTo>
                      <a:pt x="5" y="440"/>
                      <a:pt x="6" y="670"/>
                      <a:pt x="15" y="900"/>
                    </a:cubicBezTo>
                    <a:cubicBezTo>
                      <a:pt x="18" y="963"/>
                      <a:pt x="56" y="999"/>
                      <a:pt x="90" y="1050"/>
                    </a:cubicBezTo>
                    <a:cubicBezTo>
                      <a:pt x="110" y="1080"/>
                      <a:pt x="180" y="1110"/>
                      <a:pt x="180" y="1110"/>
                    </a:cubicBezTo>
                    <a:cubicBezTo>
                      <a:pt x="224" y="1241"/>
                      <a:pt x="181" y="1384"/>
                      <a:pt x="225" y="1515"/>
                    </a:cubicBezTo>
                    <a:cubicBezTo>
                      <a:pt x="230" y="1675"/>
                      <a:pt x="231" y="1835"/>
                      <a:pt x="240" y="1995"/>
                    </a:cubicBezTo>
                    <a:cubicBezTo>
                      <a:pt x="244" y="2061"/>
                      <a:pt x="315" y="2129"/>
                      <a:pt x="345" y="2190"/>
                    </a:cubicBezTo>
                    <a:cubicBezTo>
                      <a:pt x="360" y="2266"/>
                      <a:pt x="390" y="2340"/>
                      <a:pt x="405" y="2415"/>
                    </a:cubicBezTo>
                    <a:cubicBezTo>
                      <a:pt x="410" y="2440"/>
                      <a:pt x="409" y="2467"/>
                      <a:pt x="420" y="2490"/>
                    </a:cubicBezTo>
                    <a:cubicBezTo>
                      <a:pt x="430" y="2513"/>
                      <a:pt x="544" y="2699"/>
                      <a:pt x="555" y="2715"/>
                    </a:cubicBezTo>
                    <a:cubicBezTo>
                      <a:pt x="574" y="2744"/>
                      <a:pt x="617" y="2748"/>
                      <a:pt x="645" y="2760"/>
                    </a:cubicBezTo>
                    <a:cubicBezTo>
                      <a:pt x="699" y="2783"/>
                      <a:pt x="740" y="2817"/>
                      <a:pt x="795" y="2835"/>
                    </a:cubicBezTo>
                    <a:cubicBezTo>
                      <a:pt x="833" y="2892"/>
                      <a:pt x="829" y="2895"/>
                      <a:pt x="900" y="2940"/>
                    </a:cubicBezTo>
                    <a:cubicBezTo>
                      <a:pt x="913" y="2948"/>
                      <a:pt x="945" y="2955"/>
                      <a:pt x="945" y="2955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6" name="Freeform 11"/>
              <p:cNvSpPr>
                <a:spLocks/>
              </p:cNvSpPr>
              <p:nvPr/>
            </p:nvSpPr>
            <p:spPr bwMode="auto">
              <a:xfrm>
                <a:off x="1099" y="2288"/>
                <a:ext cx="826" cy="466"/>
              </a:xfrm>
              <a:custGeom>
                <a:avLst/>
                <a:gdLst>
                  <a:gd name="T0" fmla="*/ 0 w 930"/>
                  <a:gd name="T1" fmla="*/ 271 h 466"/>
                  <a:gd name="T2" fmla="*/ 9 w 930"/>
                  <a:gd name="T3" fmla="*/ 226 h 466"/>
                  <a:gd name="T4" fmla="*/ 12 w 930"/>
                  <a:gd name="T5" fmla="*/ 166 h 466"/>
                  <a:gd name="T6" fmla="*/ 53 w 930"/>
                  <a:gd name="T7" fmla="*/ 61 h 466"/>
                  <a:gd name="T8" fmla="*/ 77 w 930"/>
                  <a:gd name="T9" fmla="*/ 31 h 466"/>
                  <a:gd name="T10" fmla="*/ 109 w 930"/>
                  <a:gd name="T11" fmla="*/ 1 h 466"/>
                  <a:gd name="T12" fmla="*/ 154 w 930"/>
                  <a:gd name="T13" fmla="*/ 16 h 466"/>
                  <a:gd name="T14" fmla="*/ 163 w 930"/>
                  <a:gd name="T15" fmla="*/ 61 h 466"/>
                  <a:gd name="T16" fmla="*/ 175 w 930"/>
                  <a:gd name="T17" fmla="*/ 121 h 466"/>
                  <a:gd name="T18" fmla="*/ 212 w 930"/>
                  <a:gd name="T19" fmla="*/ 241 h 466"/>
                  <a:gd name="T20" fmla="*/ 229 w 930"/>
                  <a:gd name="T21" fmla="*/ 331 h 466"/>
                  <a:gd name="T22" fmla="*/ 232 w 930"/>
                  <a:gd name="T23" fmla="*/ 376 h 466"/>
                  <a:gd name="T24" fmla="*/ 243 w 930"/>
                  <a:gd name="T25" fmla="*/ 421 h 466"/>
                  <a:gd name="T26" fmla="*/ 253 w 930"/>
                  <a:gd name="T27" fmla="*/ 466 h 46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30"/>
                  <a:gd name="T43" fmla="*/ 0 h 466"/>
                  <a:gd name="T44" fmla="*/ 930 w 930"/>
                  <a:gd name="T45" fmla="*/ 466 h 46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30" h="466">
                    <a:moveTo>
                      <a:pt x="0" y="271"/>
                    </a:moveTo>
                    <a:cubicBezTo>
                      <a:pt x="10" y="256"/>
                      <a:pt x="23" y="243"/>
                      <a:pt x="30" y="226"/>
                    </a:cubicBezTo>
                    <a:cubicBezTo>
                      <a:pt x="38" y="207"/>
                      <a:pt x="35" y="184"/>
                      <a:pt x="45" y="166"/>
                    </a:cubicBezTo>
                    <a:cubicBezTo>
                      <a:pt x="72" y="119"/>
                      <a:pt x="147" y="80"/>
                      <a:pt x="195" y="61"/>
                    </a:cubicBezTo>
                    <a:cubicBezTo>
                      <a:pt x="224" y="49"/>
                      <a:pt x="254" y="39"/>
                      <a:pt x="285" y="31"/>
                    </a:cubicBezTo>
                    <a:cubicBezTo>
                      <a:pt x="325" y="21"/>
                      <a:pt x="405" y="1"/>
                      <a:pt x="405" y="1"/>
                    </a:cubicBezTo>
                    <a:cubicBezTo>
                      <a:pt x="460" y="6"/>
                      <a:pt x="517" y="0"/>
                      <a:pt x="570" y="16"/>
                    </a:cubicBezTo>
                    <a:cubicBezTo>
                      <a:pt x="587" y="21"/>
                      <a:pt x="590" y="46"/>
                      <a:pt x="600" y="61"/>
                    </a:cubicBezTo>
                    <a:cubicBezTo>
                      <a:pt x="615" y="81"/>
                      <a:pt x="629" y="102"/>
                      <a:pt x="645" y="121"/>
                    </a:cubicBezTo>
                    <a:cubicBezTo>
                      <a:pt x="686" y="169"/>
                      <a:pt x="741" y="191"/>
                      <a:pt x="780" y="241"/>
                    </a:cubicBezTo>
                    <a:cubicBezTo>
                      <a:pt x="802" y="269"/>
                      <a:pt x="829" y="297"/>
                      <a:pt x="840" y="331"/>
                    </a:cubicBezTo>
                    <a:cubicBezTo>
                      <a:pt x="845" y="346"/>
                      <a:pt x="846" y="363"/>
                      <a:pt x="855" y="376"/>
                    </a:cubicBezTo>
                    <a:cubicBezTo>
                      <a:pt x="867" y="394"/>
                      <a:pt x="886" y="405"/>
                      <a:pt x="900" y="421"/>
                    </a:cubicBezTo>
                    <a:cubicBezTo>
                      <a:pt x="912" y="435"/>
                      <a:pt x="930" y="466"/>
                      <a:pt x="930" y="466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7" name="Text Box 12"/>
              <p:cNvSpPr txBox="1">
                <a:spLocks noChangeArrowheads="1"/>
              </p:cNvSpPr>
              <p:nvPr/>
            </p:nvSpPr>
            <p:spPr bwMode="auto">
              <a:xfrm>
                <a:off x="4858" y="2352"/>
                <a:ext cx="679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4000">
                    <a:solidFill>
                      <a:srgbClr val="FFFF00"/>
                    </a:solidFill>
                  </a:rPr>
                  <a:t>50”</a:t>
                </a:r>
              </a:p>
            </p:txBody>
          </p:sp>
          <p:sp>
            <p:nvSpPr>
              <p:cNvPr id="6158" name="Text Box 13"/>
              <p:cNvSpPr txBox="1">
                <a:spLocks noChangeArrowheads="1"/>
              </p:cNvSpPr>
              <p:nvPr/>
            </p:nvSpPr>
            <p:spPr bwMode="auto">
              <a:xfrm>
                <a:off x="4390" y="1680"/>
                <a:ext cx="679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4000">
                    <a:solidFill>
                      <a:srgbClr val="FFFF00"/>
                    </a:solidFill>
                  </a:rPr>
                  <a:t>40”</a:t>
                </a:r>
              </a:p>
            </p:txBody>
          </p:sp>
          <p:sp>
            <p:nvSpPr>
              <p:cNvPr id="6159" name="Text Box 14"/>
              <p:cNvSpPr txBox="1">
                <a:spLocks noChangeArrowheads="1"/>
              </p:cNvSpPr>
              <p:nvPr/>
            </p:nvSpPr>
            <p:spPr bwMode="auto">
              <a:xfrm>
                <a:off x="3451" y="1680"/>
                <a:ext cx="679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4000">
                    <a:solidFill>
                      <a:srgbClr val="FFFF00"/>
                    </a:solidFill>
                  </a:rPr>
                  <a:t>30”</a:t>
                </a:r>
              </a:p>
            </p:txBody>
          </p:sp>
          <p:sp>
            <p:nvSpPr>
              <p:cNvPr id="6160" name="Text Box 15"/>
              <p:cNvSpPr txBox="1">
                <a:spLocks noChangeArrowheads="1"/>
              </p:cNvSpPr>
              <p:nvPr/>
            </p:nvSpPr>
            <p:spPr bwMode="auto">
              <a:xfrm>
                <a:off x="2427" y="1488"/>
                <a:ext cx="679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4000">
                    <a:solidFill>
                      <a:srgbClr val="FFFF00"/>
                    </a:solidFill>
                  </a:rPr>
                  <a:t>20”</a:t>
                </a:r>
              </a:p>
            </p:txBody>
          </p:sp>
          <p:sp>
            <p:nvSpPr>
              <p:cNvPr id="6161" name="Freeform 16"/>
              <p:cNvSpPr>
                <a:spLocks/>
              </p:cNvSpPr>
              <p:nvPr/>
            </p:nvSpPr>
            <p:spPr bwMode="auto">
              <a:xfrm>
                <a:off x="2285" y="129"/>
                <a:ext cx="334" cy="2805"/>
              </a:xfrm>
              <a:custGeom>
                <a:avLst/>
                <a:gdLst>
                  <a:gd name="T0" fmla="*/ 101 w 375"/>
                  <a:gd name="T1" fmla="*/ 2805 h 2805"/>
                  <a:gd name="T2" fmla="*/ 54 w 375"/>
                  <a:gd name="T3" fmla="*/ 2610 h 2805"/>
                  <a:gd name="T4" fmla="*/ 38 w 375"/>
                  <a:gd name="T5" fmla="*/ 2565 h 2805"/>
                  <a:gd name="T6" fmla="*/ 0 w 375"/>
                  <a:gd name="T7" fmla="*/ 2265 h 2805"/>
                  <a:gd name="T8" fmla="*/ 4 w 375"/>
                  <a:gd name="T9" fmla="*/ 1635 h 2805"/>
                  <a:gd name="T10" fmla="*/ 20 w 375"/>
                  <a:gd name="T11" fmla="*/ 1305 h 2805"/>
                  <a:gd name="T12" fmla="*/ 26 w 375"/>
                  <a:gd name="T13" fmla="*/ 1245 h 2805"/>
                  <a:gd name="T14" fmla="*/ 34 w 375"/>
                  <a:gd name="T15" fmla="*/ 1185 h 2805"/>
                  <a:gd name="T16" fmla="*/ 38 w 375"/>
                  <a:gd name="T17" fmla="*/ 1080 h 2805"/>
                  <a:gd name="T18" fmla="*/ 42 w 375"/>
                  <a:gd name="T19" fmla="*/ 795 h 2805"/>
                  <a:gd name="T20" fmla="*/ 71 w 375"/>
                  <a:gd name="T21" fmla="*/ 585 h 2805"/>
                  <a:gd name="T22" fmla="*/ 95 w 375"/>
                  <a:gd name="T23" fmla="*/ 45 h 2805"/>
                  <a:gd name="T24" fmla="*/ 105 w 375"/>
                  <a:gd name="T25" fmla="*/ 0 h 28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5"/>
                  <a:gd name="T40" fmla="*/ 0 h 2805"/>
                  <a:gd name="T41" fmla="*/ 375 w 375"/>
                  <a:gd name="T42" fmla="*/ 2805 h 28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5" h="2805">
                    <a:moveTo>
                      <a:pt x="360" y="2805"/>
                    </a:moveTo>
                    <a:cubicBezTo>
                      <a:pt x="269" y="2745"/>
                      <a:pt x="257" y="2681"/>
                      <a:pt x="195" y="2610"/>
                    </a:cubicBezTo>
                    <a:cubicBezTo>
                      <a:pt x="179" y="2591"/>
                      <a:pt x="153" y="2583"/>
                      <a:pt x="135" y="2565"/>
                    </a:cubicBezTo>
                    <a:cubicBezTo>
                      <a:pt x="58" y="2488"/>
                      <a:pt x="26" y="2367"/>
                      <a:pt x="0" y="2265"/>
                    </a:cubicBezTo>
                    <a:cubicBezTo>
                      <a:pt x="5" y="2055"/>
                      <a:pt x="8" y="1845"/>
                      <a:pt x="15" y="1635"/>
                    </a:cubicBezTo>
                    <a:cubicBezTo>
                      <a:pt x="20" y="1477"/>
                      <a:pt x="2" y="1414"/>
                      <a:pt x="75" y="1305"/>
                    </a:cubicBezTo>
                    <a:cubicBezTo>
                      <a:pt x="80" y="1285"/>
                      <a:pt x="83" y="1264"/>
                      <a:pt x="90" y="1245"/>
                    </a:cubicBezTo>
                    <a:cubicBezTo>
                      <a:pt x="98" y="1224"/>
                      <a:pt x="114" y="1207"/>
                      <a:pt x="120" y="1185"/>
                    </a:cubicBezTo>
                    <a:cubicBezTo>
                      <a:pt x="129" y="1151"/>
                      <a:pt x="130" y="1115"/>
                      <a:pt x="135" y="1080"/>
                    </a:cubicBezTo>
                    <a:cubicBezTo>
                      <a:pt x="140" y="985"/>
                      <a:pt x="138" y="889"/>
                      <a:pt x="150" y="795"/>
                    </a:cubicBezTo>
                    <a:cubicBezTo>
                      <a:pt x="157" y="740"/>
                      <a:pt x="229" y="636"/>
                      <a:pt x="255" y="585"/>
                    </a:cubicBezTo>
                    <a:cubicBezTo>
                      <a:pt x="259" y="492"/>
                      <a:pt x="203" y="140"/>
                      <a:pt x="345" y="45"/>
                    </a:cubicBezTo>
                    <a:cubicBezTo>
                      <a:pt x="355" y="30"/>
                      <a:pt x="375" y="0"/>
                      <a:pt x="375" y="0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62" name="Text Box 17"/>
              <p:cNvSpPr txBox="1">
                <a:spLocks noChangeArrowheads="1"/>
              </p:cNvSpPr>
              <p:nvPr/>
            </p:nvSpPr>
            <p:spPr bwMode="auto">
              <a:xfrm>
                <a:off x="1745" y="1056"/>
                <a:ext cx="679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4000">
                    <a:solidFill>
                      <a:srgbClr val="FFFF00"/>
                    </a:solidFill>
                  </a:rPr>
                  <a:t>10”</a:t>
                </a:r>
              </a:p>
            </p:txBody>
          </p:sp>
          <p:sp>
            <p:nvSpPr>
              <p:cNvPr id="6163" name="Text Box 18"/>
              <p:cNvSpPr txBox="1">
                <a:spLocks noChangeArrowheads="1"/>
              </p:cNvSpPr>
              <p:nvPr/>
            </p:nvSpPr>
            <p:spPr bwMode="auto">
              <a:xfrm>
                <a:off x="1274" y="2449"/>
                <a:ext cx="491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4000">
                    <a:solidFill>
                      <a:srgbClr val="FFFF00"/>
                    </a:solidFill>
                  </a:rPr>
                  <a:t>5”</a:t>
                </a:r>
              </a:p>
            </p:txBody>
          </p:sp>
        </p:grpSp>
      </p:grpSp>
      <p:sp>
        <p:nvSpPr>
          <p:cNvPr id="6150" name="Text Box 19"/>
          <p:cNvSpPr txBox="1">
            <a:spLocks noChangeArrowheads="1"/>
          </p:cNvSpPr>
          <p:nvPr/>
        </p:nvSpPr>
        <p:spPr bwMode="auto">
          <a:xfrm>
            <a:off x="4953000" y="533400"/>
            <a:ext cx="3690938" cy="71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Annual Rainfall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lackfoot Dais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225" y="-23813"/>
            <a:ext cx="9696450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6413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Arial" charset="0"/>
              </a:rPr>
              <a:t>Blackfoot Daisy (Melampodium leucanthum)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715000" y="685800"/>
            <a:ext cx="25146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Natives -  Thrive &amp; Support Wildlife </a:t>
            </a:r>
          </a:p>
          <a:p>
            <a:pPr algn="ctr">
              <a:spcBef>
                <a:spcPct val="50000"/>
              </a:spcBef>
            </a:pPr>
            <a:endParaRPr lang="en-US" sz="4000">
              <a:solidFill>
                <a:srgbClr val="FFFF00"/>
              </a:solidFill>
            </a:endParaRPr>
          </a:p>
        </p:txBody>
      </p:sp>
      <p:pic>
        <p:nvPicPr>
          <p:cNvPr id="43011" name="Picture 3" descr="Altamira Ori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826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800" i="1">
                <a:solidFill>
                  <a:srgbClr val="FFFF00"/>
                </a:solidFill>
              </a:rPr>
              <a:t>Water-Wise…</a:t>
            </a:r>
            <a:br>
              <a:rPr lang="en-US" sz="4800" i="1">
                <a:solidFill>
                  <a:srgbClr val="FFFF00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Design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Installation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Plants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6600">
                <a:solidFill>
                  <a:srgbClr val="FFFF00"/>
                </a:solidFill>
              </a:rPr>
              <a:t>Technologies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100_19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9057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Drip &amp; Microspray Irrigation</a:t>
            </a:r>
          </a:p>
        </p:txBody>
      </p:sp>
      <p:pic>
        <p:nvPicPr>
          <p:cNvPr id="46083" name="Picture 3" descr="Drip Tubing (scanned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1452" r="20689"/>
          <a:stretch>
            <a:fillRect/>
          </a:stretch>
        </p:blipFill>
        <p:spPr bwMode="auto">
          <a:xfrm>
            <a:off x="533400" y="1905000"/>
            <a:ext cx="42672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Microjet irrigation head 2 - resiz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r="3777"/>
          <a:stretch>
            <a:fillRect/>
          </a:stretch>
        </p:blipFill>
        <p:spPr bwMode="auto">
          <a:xfrm>
            <a:off x="5181600" y="1524000"/>
            <a:ext cx="36703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</a:pPr>
            <a:r>
              <a:rPr lang="en-US" sz="4400">
                <a:solidFill>
                  <a:schemeClr val="tx2"/>
                </a:solidFill>
              </a:rPr>
              <a:t> </a:t>
            </a:r>
            <a:r>
              <a:rPr lang="en-US" sz="4400">
                <a:solidFill>
                  <a:srgbClr val="FFFF00"/>
                </a:solidFill>
              </a:rPr>
              <a:t>Drip Irrigation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271463" y="1905000"/>
            <a:ext cx="89058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5715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5715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7108" name="Picture 4" descr="dripper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5720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19400" y="2667000"/>
            <a:ext cx="5334000" cy="3962400"/>
            <a:chOff x="1776" y="1680"/>
            <a:chExt cx="3360" cy="2496"/>
          </a:xfrm>
        </p:grpSpPr>
        <p:sp>
          <p:nvSpPr>
            <p:cNvPr id="47110" name="Text Box 6"/>
            <p:cNvSpPr txBox="1">
              <a:spLocks noChangeArrowheads="1"/>
            </p:cNvSpPr>
            <p:nvPr/>
          </p:nvSpPr>
          <p:spPr bwMode="auto">
            <a:xfrm>
              <a:off x="1968" y="3504"/>
              <a:ext cx="30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3200">
                  <a:solidFill>
                    <a:srgbClr val="FFFF00"/>
                  </a:solidFill>
                </a:rPr>
                <a:t>Pressure compensating, </a:t>
              </a:r>
            </a:p>
            <a:p>
              <a:r>
                <a:rPr lang="en-US" sz="3200">
                  <a:solidFill>
                    <a:srgbClr val="FFFF00"/>
                  </a:solidFill>
                </a:rPr>
                <a:t>self-flushing emitter</a:t>
              </a:r>
            </a:p>
          </p:txBody>
        </p:sp>
        <p:pic>
          <p:nvPicPr>
            <p:cNvPr id="4711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0" t="17006" r="8434"/>
            <a:stretch>
              <a:fillRect/>
            </a:stretch>
          </p:blipFill>
          <p:spPr bwMode="auto">
            <a:xfrm>
              <a:off x="1776" y="1680"/>
              <a:ext cx="3360" cy="1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AltzanInt32JMG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800" i="1">
                <a:solidFill>
                  <a:srgbClr val="FFFF00"/>
                </a:solidFill>
              </a:rPr>
              <a:t>Water-Wise…</a:t>
            </a:r>
            <a:br>
              <a:rPr lang="en-US" sz="4800" i="1">
                <a:solidFill>
                  <a:srgbClr val="FFFF00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Design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Installation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Plants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Technologies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6600">
                <a:solidFill>
                  <a:srgbClr val="FFFF00"/>
                </a:solidFill>
              </a:rPr>
              <a:t>Alternative Sources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0"/>
            <a:ext cx="3581400" cy="17526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itchFamily="66" charset="0"/>
              </a:rPr>
              <a:t>1 inch of rain</a:t>
            </a:r>
          </a:p>
          <a:p>
            <a:pPr algn="ctr">
              <a:buFontTx/>
              <a:buNone/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itchFamily="66" charset="0"/>
              </a:rPr>
              <a:t>on a  2000 </a:t>
            </a:r>
          </a:p>
          <a:p>
            <a:pPr algn="ctr">
              <a:buFontTx/>
              <a:buNone/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itchFamily="66" charset="0"/>
              </a:rPr>
              <a:t>square-foot home</a:t>
            </a: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smtClean="0"/>
          </a:p>
        </p:txBody>
      </p:sp>
      <p:pic>
        <p:nvPicPr>
          <p:cNvPr id="50179" name="Picture 3" descr="Cistern behind home - dark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2500"/>
          <a:stretch>
            <a:fillRect/>
          </a:stretch>
        </p:blipFill>
        <p:spPr bwMode="auto">
          <a:xfrm>
            <a:off x="4648200" y="1828800"/>
            <a:ext cx="42703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066800" y="4343400"/>
            <a:ext cx="327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itchFamily="66" charset="0"/>
              </a:rPr>
              <a:t>=  1,200 gallons 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itchFamily="66" charset="0"/>
              </a:rPr>
              <a:t>    of water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Rainwater Collection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opy of RainHarv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5938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086600" cy="5486400"/>
          </a:xfrm>
        </p:spPr>
        <p:txBody>
          <a:bodyPr/>
          <a:lstStyle/>
          <a:p>
            <a:r>
              <a:rPr lang="en-US" smtClean="0">
                <a:solidFill>
                  <a:srgbClr val="ECF800"/>
                </a:solidFill>
              </a:rPr>
              <a:t>It has been projected that </a:t>
            </a:r>
            <a:br>
              <a:rPr lang="en-US" smtClean="0">
                <a:solidFill>
                  <a:srgbClr val="ECF800"/>
                </a:solidFill>
              </a:rPr>
            </a:br>
            <a:r>
              <a:rPr lang="en-US" smtClean="0">
                <a:solidFill>
                  <a:srgbClr val="ECF800"/>
                </a:solidFill>
              </a:rPr>
              <a:t>by the year 2035, </a:t>
            </a:r>
            <a:br>
              <a:rPr lang="en-US" smtClean="0">
                <a:solidFill>
                  <a:srgbClr val="ECF800"/>
                </a:solidFill>
              </a:rPr>
            </a:br>
            <a:r>
              <a:rPr lang="en-US" smtClean="0">
                <a:solidFill>
                  <a:srgbClr val="ECF800"/>
                </a:solidFill>
              </a:rPr>
              <a:t>Texas will have only about</a:t>
            </a:r>
            <a:br>
              <a:rPr lang="en-US" smtClean="0">
                <a:solidFill>
                  <a:srgbClr val="ECF800"/>
                </a:solidFill>
              </a:rPr>
            </a:br>
            <a:r>
              <a:rPr lang="en-US" smtClean="0">
                <a:solidFill>
                  <a:srgbClr val="ECF800"/>
                </a:solidFill>
              </a:rPr>
              <a:t>85% of the water required </a:t>
            </a:r>
            <a:br>
              <a:rPr lang="en-US" smtClean="0">
                <a:solidFill>
                  <a:srgbClr val="ECF800"/>
                </a:solidFill>
              </a:rPr>
            </a:br>
            <a:r>
              <a:rPr lang="en-US" smtClean="0">
                <a:solidFill>
                  <a:srgbClr val="ECF800"/>
                </a:solidFill>
              </a:rPr>
              <a:t>to meet the needs </a:t>
            </a:r>
            <a:br>
              <a:rPr lang="en-US" smtClean="0">
                <a:solidFill>
                  <a:srgbClr val="ECF800"/>
                </a:solidFill>
              </a:rPr>
            </a:br>
            <a:r>
              <a:rPr lang="en-US" smtClean="0">
                <a:solidFill>
                  <a:srgbClr val="ECF800"/>
                </a:solidFill>
              </a:rPr>
              <a:t>of our population.</a:t>
            </a:r>
            <a:endParaRPr lang="en-US" sz="54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STA_0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40725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STC_04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15913"/>
            <a:ext cx="8721725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275 gallon rain t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0"/>
            <a:ext cx="460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762000"/>
          </a:xfrm>
        </p:spPr>
        <p:txBody>
          <a:bodyPr/>
          <a:lstStyle/>
          <a:p>
            <a:r>
              <a:rPr lang="en-US" sz="3200" smtClean="0">
                <a:solidFill>
                  <a:srgbClr val="FFFF00"/>
                </a:solidFill>
              </a:rPr>
              <a:t>Resources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0"/>
            <a:ext cx="9144000" cy="1219200"/>
          </a:xfrm>
        </p:spPr>
        <p:txBody>
          <a:bodyPr/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Texas Guide to Rainwater Harvesting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www.twdb.state.tx.us/publications/reports/RainHarv.pdf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0" y="17526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>
                <a:solidFill>
                  <a:srgbClr val="FFFF00"/>
                </a:solidFill>
              </a:rPr>
              <a:t>WaterWise Council of Texas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www.waterwisetexas.org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0" y="27432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>
                <a:solidFill>
                  <a:srgbClr val="FFFF00"/>
                </a:solidFill>
              </a:rPr>
              <a:t>The Texas Evapotranspiration Web Site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texaset.tamu.edu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5257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</a:rPr>
              <a:t>Common Grey Water Errors and Preferred Practices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</a:rPr>
              <a:t>http://www.oasisdesign.net/greywater/misinfo</a:t>
            </a:r>
            <a:r>
              <a:rPr lang="en-US" sz="280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55303" name="TextBox 6"/>
          <p:cNvSpPr txBox="1">
            <a:spLocks noChangeArrowheads="1"/>
          </p:cNvSpPr>
          <p:nvPr/>
        </p:nvSpPr>
        <p:spPr bwMode="auto">
          <a:xfrm>
            <a:off x="1600200" y="838200"/>
            <a:ext cx="6605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                Texas AgriLife Extension</a:t>
            </a:r>
          </a:p>
          <a:p>
            <a:r>
              <a:rPr lang="en-US">
                <a:solidFill>
                  <a:srgbClr val="FFFF00"/>
                </a:solidFill>
                <a:hlinkClick r:id="rId3"/>
              </a:rPr>
              <a:t>http://aggie-horticulture.edu</a:t>
            </a:r>
            <a:r>
              <a:rPr lang="en-US">
                <a:solidFill>
                  <a:srgbClr val="FFFF00"/>
                </a:solidFill>
              </a:rPr>
              <a:t>, “Earth Kind”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1371600" y="3200400"/>
            <a:ext cx="6553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FFFF00"/>
                </a:solidFill>
              </a:rPr>
              <a:t>Acknowledgement:  </a:t>
            </a:r>
          </a:p>
          <a:p>
            <a:r>
              <a:rPr lang="en-US" sz="3200">
                <a:solidFill>
                  <a:srgbClr val="FFFF00"/>
                </a:solidFill>
              </a:rPr>
              <a:t>Special Thanks to Skip Richter, </a:t>
            </a:r>
          </a:p>
          <a:p>
            <a:r>
              <a:rPr lang="en-US" sz="3200">
                <a:solidFill>
                  <a:srgbClr val="FFFF00"/>
                </a:solidFill>
              </a:rPr>
              <a:t>CEA-Horticulture</a:t>
            </a:r>
          </a:p>
          <a:p>
            <a:r>
              <a:rPr lang="en-US" sz="3200">
                <a:solidFill>
                  <a:srgbClr val="FFFF00"/>
                </a:solidFill>
              </a:rPr>
              <a:t>Texas AgriLife Extension Service</a:t>
            </a:r>
          </a:p>
          <a:p>
            <a:r>
              <a:rPr lang="en-US" sz="3200">
                <a:solidFill>
                  <a:srgbClr val="FFFF00"/>
                </a:solidFill>
              </a:rPr>
              <a:t>Harris County, Texas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52400" y="2133600"/>
            <a:ext cx="8839200" cy="4375150"/>
            <a:chOff x="96" y="1344"/>
            <a:chExt cx="5568" cy="2756"/>
          </a:xfrm>
        </p:grpSpPr>
        <p:sp>
          <p:nvSpPr>
            <p:cNvPr id="8197" name="Text Box 3"/>
            <p:cNvSpPr txBox="1">
              <a:spLocks noChangeArrowheads="1"/>
            </p:cNvSpPr>
            <p:nvPr/>
          </p:nvSpPr>
          <p:spPr bwMode="auto">
            <a:xfrm>
              <a:off x="96" y="1344"/>
              <a:ext cx="1056" cy="40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/>
                <a:t>  </a:t>
              </a:r>
            </a:p>
          </p:txBody>
        </p:sp>
        <p:sp>
          <p:nvSpPr>
            <p:cNvPr id="8198" name="Text Box 4"/>
            <p:cNvSpPr txBox="1">
              <a:spLocks noChangeArrowheads="1"/>
            </p:cNvSpPr>
            <p:nvPr/>
          </p:nvSpPr>
          <p:spPr bwMode="auto">
            <a:xfrm>
              <a:off x="4368" y="3408"/>
              <a:ext cx="480" cy="40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/>
                <a:t> </a:t>
              </a:r>
            </a:p>
          </p:txBody>
        </p:sp>
        <p:sp>
          <p:nvSpPr>
            <p:cNvPr id="8199" name="Text Box 5"/>
            <p:cNvSpPr txBox="1">
              <a:spLocks noChangeArrowheads="1"/>
            </p:cNvSpPr>
            <p:nvPr/>
          </p:nvSpPr>
          <p:spPr bwMode="auto">
            <a:xfrm>
              <a:off x="2832" y="3696"/>
              <a:ext cx="1056" cy="40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/>
                <a:t> </a:t>
              </a:r>
            </a:p>
          </p:txBody>
        </p:sp>
        <p:sp>
          <p:nvSpPr>
            <p:cNvPr id="8200" name="Text Box 6"/>
            <p:cNvSpPr txBox="1">
              <a:spLocks noChangeArrowheads="1"/>
            </p:cNvSpPr>
            <p:nvPr/>
          </p:nvSpPr>
          <p:spPr bwMode="auto">
            <a:xfrm>
              <a:off x="1584" y="3696"/>
              <a:ext cx="912" cy="40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/>
                <a:t> </a:t>
              </a:r>
            </a:p>
          </p:txBody>
        </p:sp>
        <p:sp>
          <p:nvSpPr>
            <p:cNvPr id="8201" name="Text Box 7"/>
            <p:cNvSpPr txBox="1">
              <a:spLocks noChangeArrowheads="1"/>
            </p:cNvSpPr>
            <p:nvPr/>
          </p:nvSpPr>
          <p:spPr bwMode="auto">
            <a:xfrm>
              <a:off x="4560" y="1824"/>
              <a:ext cx="1104" cy="5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5400"/>
                <a:t> </a:t>
              </a:r>
            </a:p>
          </p:txBody>
        </p:sp>
      </p:grpSp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7779" r="6667" b="11111"/>
          <a:stretch>
            <a:fillRect/>
          </a:stretch>
        </p:blipFill>
        <p:spPr bwMode="auto">
          <a:xfrm>
            <a:off x="0" y="1927225"/>
            <a:ext cx="91440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0" y="3048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Where Will Our Water Come From?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>
            <p:ph type="title"/>
          </p:nvPr>
        </p:nvSpPr>
        <p:spPr>
          <a:xfrm>
            <a:off x="685800" y="609600"/>
            <a:ext cx="7848600" cy="5334000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4000" smtClean="0">
                <a:solidFill>
                  <a:srgbClr val="FFFF00"/>
                </a:solidFill>
              </a:rPr>
              <a:t>An estimated </a:t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4000" smtClean="0">
                <a:solidFill>
                  <a:srgbClr val="FFFF00"/>
                </a:solidFill>
              </a:rPr>
              <a:t>782 billion gallons of water </a:t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4000" smtClean="0">
                <a:solidFill>
                  <a:srgbClr val="FFFF00"/>
                </a:solidFill>
              </a:rPr>
              <a:t>is used each year in Texas </a:t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4000" smtClean="0">
                <a:solidFill>
                  <a:srgbClr val="FFFF00"/>
                </a:solidFill>
              </a:rPr>
              <a:t>for home lawn irrigation. </a:t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4000" smtClean="0">
                <a:solidFill>
                  <a:srgbClr val="FFFF00"/>
                </a:solidFill>
              </a:rPr>
              <a:t/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4000" smtClean="0">
                <a:solidFill>
                  <a:srgbClr val="FFFF00"/>
                </a:solidFill>
              </a:rPr>
              <a:t>Half of this is wasted.</a:t>
            </a: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144000" cy="4419600"/>
          </a:xfrm>
        </p:spPr>
        <p:txBody>
          <a:bodyPr/>
          <a:lstStyle/>
          <a:p>
            <a:r>
              <a:rPr lang="en-US" sz="6000" smtClean="0">
                <a:solidFill>
                  <a:srgbClr val="FFFF00"/>
                </a:solidFill>
              </a:rPr>
              <a:t>Water-Wise Landscaping:</a:t>
            </a:r>
            <a:r>
              <a:rPr lang="en-US" sz="4800" i="1" smtClean="0">
                <a:solidFill>
                  <a:srgbClr val="FFFF00"/>
                </a:solidFill>
              </a:rPr>
              <a:t/>
            </a:r>
            <a:br>
              <a:rPr lang="en-US" sz="4800" i="1" smtClean="0">
                <a:solidFill>
                  <a:srgbClr val="FFFF00"/>
                </a:solidFill>
              </a:rPr>
            </a:br>
            <a:r>
              <a:rPr lang="en-US" sz="2800" i="1" smtClean="0">
                <a:solidFill>
                  <a:srgbClr val="FFFF00"/>
                </a:solidFill>
              </a:rPr>
              <a:t/>
            </a:r>
            <a:br>
              <a:rPr lang="en-US" sz="2800" i="1" smtClean="0">
                <a:solidFill>
                  <a:srgbClr val="FFFF00"/>
                </a:solidFill>
              </a:rPr>
            </a:br>
            <a:r>
              <a:rPr lang="en-US" sz="4800" i="1" smtClean="0">
                <a:solidFill>
                  <a:srgbClr val="FFFF00"/>
                </a:solidFill>
              </a:rPr>
              <a:t>“</a:t>
            </a:r>
            <a:r>
              <a:rPr lang="en-US" sz="5400" i="1" smtClean="0">
                <a:solidFill>
                  <a:srgbClr val="FFFF00"/>
                </a:solidFill>
              </a:rPr>
              <a:t>Landscaping with </a:t>
            </a:r>
            <a:br>
              <a:rPr lang="en-US" sz="5400" i="1" smtClean="0">
                <a:solidFill>
                  <a:srgbClr val="FFFF00"/>
                </a:solidFill>
              </a:rPr>
            </a:br>
            <a:r>
              <a:rPr lang="en-US" sz="5400" i="1" smtClean="0">
                <a:solidFill>
                  <a:srgbClr val="FFFF00"/>
                </a:solidFill>
              </a:rPr>
              <a:t>2020 Vision”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>
                <a:solidFill>
                  <a:srgbClr val="FFFF00"/>
                </a:solidFill>
              </a:rPr>
              <a:t>7 Xeriscape Principles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6705600" cy="4114800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Planning and design</a:t>
            </a:r>
          </a:p>
          <a:p>
            <a:r>
              <a:rPr lang="en-US" smtClean="0">
                <a:solidFill>
                  <a:srgbClr val="FFFF00"/>
                </a:solidFill>
              </a:rPr>
              <a:t>Soil analysis</a:t>
            </a:r>
          </a:p>
          <a:p>
            <a:r>
              <a:rPr lang="en-US" smtClean="0">
                <a:solidFill>
                  <a:srgbClr val="FFFF00"/>
                </a:solidFill>
              </a:rPr>
              <a:t>Appropriate plant selections</a:t>
            </a:r>
          </a:p>
          <a:p>
            <a:r>
              <a:rPr lang="en-US" smtClean="0">
                <a:solidFill>
                  <a:srgbClr val="FFFF00"/>
                </a:solidFill>
              </a:rPr>
              <a:t>Practical turf areas</a:t>
            </a:r>
          </a:p>
          <a:p>
            <a:r>
              <a:rPr lang="en-US" smtClean="0">
                <a:solidFill>
                  <a:srgbClr val="FFFF00"/>
                </a:solidFill>
              </a:rPr>
              <a:t>Efficient irrigation</a:t>
            </a:r>
          </a:p>
          <a:p>
            <a:r>
              <a:rPr lang="en-US" smtClean="0">
                <a:solidFill>
                  <a:srgbClr val="FFFF00"/>
                </a:solidFill>
              </a:rPr>
              <a:t>Use of mulches</a:t>
            </a:r>
          </a:p>
          <a:p>
            <a:r>
              <a:rPr lang="en-US" smtClean="0">
                <a:solidFill>
                  <a:srgbClr val="FFFF00"/>
                </a:solidFill>
              </a:rPr>
              <a:t>Appropriate maintenance</a:t>
            </a:r>
            <a:endParaRPr lang="en-US" smtClean="0"/>
          </a:p>
        </p:txBody>
      </p:sp>
      <p:pic>
        <p:nvPicPr>
          <p:cNvPr id="11268" name="Picture 4" descr="xeri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4876800"/>
            <a:ext cx="18462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406</Words>
  <Application>Microsoft Office PowerPoint</Application>
  <PresentationFormat>On-screen Show (4:3)</PresentationFormat>
  <Paragraphs>192</Paragraphs>
  <Slides>54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Times New Roman</vt:lpstr>
      <vt:lpstr>Arial</vt:lpstr>
      <vt:lpstr>Wingdings</vt:lpstr>
      <vt:lpstr>Monotype Sorts</vt:lpstr>
      <vt:lpstr>Comic Sans MS</vt:lpstr>
      <vt:lpstr>Default Design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It has been projected that  by the year 2035,  Texas will have only about 85% of the water required  to meet the needs  of our population.</vt:lpstr>
      <vt:lpstr>PowerPoint Presentation</vt:lpstr>
      <vt:lpstr>An estimated  782 billion gallons of water  is used each year in Texas  for home lawn irrigation.   Half of this is wasted.</vt:lpstr>
      <vt:lpstr>Water-Wise Landscaping:  “Landscaping with  2020 Vision”</vt:lpstr>
      <vt:lpstr>7 Xeriscape Principles</vt:lpstr>
      <vt:lpstr>...not a “Zeroscape”...</vt:lpstr>
      <vt:lpstr>…but a beautiful,  water-efficient landscape...</vt:lpstr>
      <vt:lpstr>PowerPoint Presentation</vt:lpstr>
      <vt:lpstr>PowerPoint Presentation</vt:lpstr>
      <vt:lpstr>Water-Wise…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Anacua  (Anacua ehretiaana)</vt:lpstr>
      <vt:lpstr>Cenizo (Leucophyllum frutescens)</vt:lpstr>
      <vt:lpstr>Lowery’s Legacy Cencizo Leucophyllum langmaniae </vt:lpstr>
      <vt:lpstr>Shower of Gold Galphimia glauca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W.A.T.E.R. Smarter</dc:title>
  <dc:creator>Robert E. Richter</dc:creator>
  <cp:lastModifiedBy>Marissa Reyes</cp:lastModifiedBy>
  <cp:revision>148</cp:revision>
  <dcterms:created xsi:type="dcterms:W3CDTF">2009-06-03T06:56:06Z</dcterms:created>
  <dcterms:modified xsi:type="dcterms:W3CDTF">2013-06-26T16:28:05Z</dcterms:modified>
</cp:coreProperties>
</file>