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6" r:id="rId2"/>
    <p:sldId id="279" r:id="rId3"/>
    <p:sldId id="284" r:id="rId4"/>
    <p:sldId id="285" r:id="rId5"/>
    <p:sldId id="286" r:id="rId6"/>
    <p:sldId id="274" r:id="rId7"/>
    <p:sldId id="287" r:id="rId8"/>
    <p:sldId id="282" r:id="rId9"/>
    <p:sldId id="283" r:id="rId10"/>
    <p:sldId id="280" r:id="rId11"/>
    <p:sldId id="281" r:id="rId12"/>
    <p:sldId id="266" r:id="rId13"/>
    <p:sldId id="267" r:id="rId14"/>
    <p:sldId id="268" r:id="rId15"/>
    <p:sldId id="288" r:id="rId16"/>
    <p:sldId id="271" r:id="rId17"/>
    <p:sldId id="272" r:id="rId18"/>
    <p:sldId id="273" r:id="rId19"/>
    <p:sldId id="275" r:id="rId20"/>
    <p:sldId id="257" r:id="rId21"/>
    <p:sldId id="259" r:id="rId22"/>
    <p:sldId id="258" r:id="rId23"/>
    <p:sldId id="263" r:id="rId24"/>
    <p:sldId id="264" r:id="rId25"/>
    <p:sldId id="265" r:id="rId26"/>
    <p:sldId id="262" r:id="rId27"/>
    <p:sldId id="256" r:id="rId28"/>
    <p:sldId id="260" r:id="rId29"/>
    <p:sldId id="269" r:id="rId30"/>
    <p:sldId id="289"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08D8BE6-C86D-456F-B6F1-2F69E2020C8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1B8474-BFFF-4A2D-B1B2-F1D71A4B3D25}" type="slidenum">
              <a:rPr lang="en-US"/>
              <a:pPr/>
              <a:t>1</a:t>
            </a:fld>
            <a:endParaRPr lang="en-US"/>
          </a:p>
        </p:txBody>
      </p:sp>
      <p:sp>
        <p:nvSpPr>
          <p:cNvPr id="33794" name="Rectangle 2"/>
          <p:cNvSpPr>
            <a:spLocks noGrp="1" noRot="1" noChangeAspect="1" noChangeArrowheads="1" noTextEdit="1"/>
          </p:cNvSpPr>
          <p:nvPr>
            <p:ph type="sldImg"/>
          </p:nvPr>
        </p:nvSpPr>
        <p:spPr>
          <a:xfrm>
            <a:off x="1150938" y="692150"/>
            <a:ext cx="4556125" cy="3416300"/>
          </a:xfrm>
          <a:ln/>
        </p:spPr>
      </p:sp>
      <p:sp>
        <p:nvSpPr>
          <p:cNvPr id="3379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0938" y="692150"/>
            <a:ext cx="4556125" cy="3416300"/>
          </a:xfrm>
          <a:ln/>
        </p:spPr>
      </p:sp>
      <p:sp>
        <p:nvSpPr>
          <p:cNvPr id="74755" name="Rectangle 3"/>
          <p:cNvSpPr>
            <a:spLocks noGrp="1" noChangeArrowheads="1"/>
          </p:cNvSpPr>
          <p:nvPr>
            <p:ph type="body" idx="1"/>
          </p:nvPr>
        </p:nvSpPr>
        <p:spPr>
          <a:xfrm>
            <a:off x="914400" y="4343400"/>
            <a:ext cx="5029200" cy="4114800"/>
          </a:xfrm>
          <a:noFill/>
          <a:ln/>
        </p:spPr>
        <p:txBody>
          <a:bodyPr lIns="90488" tIns="44450" rIns="90488" bIns="44450"/>
          <a:lstStyle/>
          <a:p>
            <a:pPr eaLnBrk="1" hangingPunct="1"/>
            <a:r>
              <a:rPr lang="en-US" smtClean="0"/>
              <a:t>Irrigation water is usually spread across all of the production field as a result it can serve as an inoculation technique to contaminate all of the produce contained within the irrigated area.</a:t>
            </a:r>
          </a:p>
          <a:p>
            <a:pPr eaLnBrk="1" hangingPunct="1"/>
            <a:r>
              <a:rPr lang="en-US" smtClean="0"/>
              <a:t>Therefore water used for irrigation should also be tested frequently.</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3"/>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rtlCol="0">
            <a:normAutofit lnSpcReduction="10000"/>
          </a:bodyPr>
          <a:lstStyle/>
          <a:p>
            <a:pPr eaLnBrk="1" fontAlgn="auto" hangingPunct="1">
              <a:spcBef>
                <a:spcPts val="0"/>
              </a:spcBef>
              <a:spcAft>
                <a:spcPts val="0"/>
              </a:spcAft>
              <a:defRPr/>
            </a:pPr>
            <a:r>
              <a:rPr lang="en-US" dirty="0">
                <a:latin typeface="+mn-lt"/>
              </a:rPr>
              <a:t>Water used for irrigation is a potential source of pathogens that can contaminate produce. The water quality depends on the source, which for the majority of American farmers comes from surface water sources. Because it is exposed to natural contamination and runoff from various land uses, surface water has the highest potential to contaminate produce through irrigation water. An agricultural producer can reduce risks of contamination by adopting best management practices on the land, such as installing an exclusion fence around a creek.</a:t>
            </a:r>
          </a:p>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pPr>
            <a:r>
              <a:rPr lang="en-US" dirty="0">
                <a:latin typeface="+mn-lt"/>
              </a:rPr>
              <a:t>Groundwater is used for irrigation by 42% of American agricultural producers. The risks of contamination are lower because of the natural filtration of the soil and microbes. However, the well is a potential conduit to the groundwater from the surface and must by protected to prevent contamination. The steps of wellhead protection, as discussed earlier, will help to reduce those risks.</a:t>
            </a:r>
          </a:p>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pPr>
            <a:r>
              <a:rPr lang="en-US" dirty="0">
                <a:latin typeface="+mn-lt"/>
              </a:rPr>
              <a:t>In some cases, municipal water is used for irrigation. The threat of contamination here is the lowest because the water was treated to drinking water standards by the local utility. </a:t>
            </a:r>
          </a:p>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pPr>
            <a:r>
              <a:rPr lang="en-US" dirty="0">
                <a:latin typeface="+mn-lt"/>
              </a:rPr>
              <a:t>The method of irrigation can also determine the risk of contamination. Both furrow and drip irrigation have a low risk of contamination because water is applied either on the ground surface or below the surface where it won’t come into contact with the above-ground produce. </a:t>
            </a:r>
          </a:p>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pPr>
            <a:r>
              <a:rPr lang="en-US" dirty="0">
                <a:latin typeface="+mn-lt"/>
              </a:rPr>
              <a:t>Overhead spray irrigation has a higher risk of contamination because the water can come into contact with the produce. Of course this risk will vary depending on the type of crop and its growth stage.</a:t>
            </a:r>
          </a:p>
        </p:txBody>
      </p:sp>
      <p:sp>
        <p:nvSpPr>
          <p:cNvPr id="716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495EEC3-018A-47C5-A503-B174F1031893}" type="slidenum">
              <a:rPr lang="en-US" sz="1200"/>
              <a:pPr algn="r"/>
              <a:t>9</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50938" y="692150"/>
            <a:ext cx="4556125" cy="3416300"/>
          </a:xfrm>
          <a:ln/>
        </p:spPr>
      </p:sp>
      <p:sp>
        <p:nvSpPr>
          <p:cNvPr id="75779" name="Rectangle 3"/>
          <p:cNvSpPr>
            <a:spLocks noGrp="1" noChangeArrowheads="1"/>
          </p:cNvSpPr>
          <p:nvPr>
            <p:ph type="body" idx="1"/>
          </p:nvPr>
        </p:nvSpPr>
        <p:spPr>
          <a:xfrm>
            <a:off x="914400" y="4343400"/>
            <a:ext cx="5029200" cy="4114800"/>
          </a:xfrm>
          <a:noFill/>
          <a:ln/>
        </p:spPr>
        <p:txBody>
          <a:bodyPr lIns="90488" tIns="44450" rIns="90488" bIns="44450"/>
          <a:lstStyle/>
          <a:p>
            <a:pPr eaLnBrk="1" hangingPunct="1"/>
            <a:r>
              <a:rPr lang="en-US" smtClean="0"/>
              <a:t>Irrigation method can influence the spread of food borne pathogens.</a:t>
            </a:r>
          </a:p>
          <a:p>
            <a:pPr eaLnBrk="1" hangingPunct="1"/>
            <a:r>
              <a:rPr lang="en-US" smtClean="0"/>
              <a:t>Drip irrigation is by far the safest method.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50938" y="692150"/>
            <a:ext cx="4556125" cy="3416300"/>
          </a:xfrm>
          <a:ln/>
        </p:spPr>
      </p:sp>
      <p:sp>
        <p:nvSpPr>
          <p:cNvPr id="76803" name="Rectangle 3"/>
          <p:cNvSpPr>
            <a:spLocks noGrp="1" noChangeArrowheads="1"/>
          </p:cNvSpPr>
          <p:nvPr>
            <p:ph type="body" idx="1"/>
          </p:nvPr>
        </p:nvSpPr>
        <p:spPr>
          <a:xfrm>
            <a:off x="914400" y="4343400"/>
            <a:ext cx="5029200" cy="4114800"/>
          </a:xfrm>
          <a:noFill/>
          <a:ln/>
        </p:spPr>
        <p:txBody>
          <a:bodyPr lIns="90488" tIns="44450" rIns="90488" bIns="44450"/>
          <a:lstStyle/>
          <a:p>
            <a:pPr eaLnBrk="1" hangingPunct="1"/>
            <a:r>
              <a:rPr lang="en-US" smtClean="0"/>
              <a:t>Often overlooked is the potential for contaminating a crop with food borne pathogens is the spray water.   Some growers believe because a pesticide is being sprayed that the bacteria will be killed.  Not so.  Bacteria specific products are the only kill compound.  However, these may not be practical to use.  Therefore, sanitation and the use of pathogen free water is the best option.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258441-F645-4F40-9411-7B8A69F75A9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EAA82B-6BEF-4E3C-8427-09BA5FBEA60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78EFDE-9423-4078-8E96-D7FB56E4442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17A8B0-822A-4443-9CAA-387204F93E1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B81324-02C9-42DF-9CB5-4D6CCCD4DB1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99D31C0-AF45-4C56-B109-869970AB48A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F4948EF-FE60-4103-B9AC-61B820901C1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337DEF7-5AB8-405F-A6A2-065BEA5647A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EE8BF9A-0D5E-4793-9F30-E2679DF6F46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E01463-EE1C-4BE0-8E6A-B5889D849FC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E6D997-A214-4BBE-86DA-966FAD6D41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6CA1C40-E1F4-4883-8958-BEC8B837AB3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Excel_97-2003_Worksheet6.xl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Office_Excel_97-2003_Worksheet7.xls"/><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Office_Excel_97-2003_Worksheet8.xls"/><Relationship Id="rId2" Type="http://schemas.openxmlformats.org/officeDocument/2006/relationships/slideLayout" Target="../slideLayouts/slideLayout1.xml"/><Relationship Id="rId1" Type="http://schemas.openxmlformats.org/officeDocument/2006/relationships/vmlDrawing" Target="../drawings/vmlDrawing9.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Office_Excel_97-2003_Worksheet9.xls"/><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1746" name="Picture 2" descr="9"/>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57150">
            <a:solidFill>
              <a:srgbClr val="FF3300"/>
            </a:solidFill>
            <a:miter lim="800000"/>
            <a:headEnd/>
            <a:tailEnd/>
          </a:ln>
        </p:spPr>
      </p:pic>
      <p:sp>
        <p:nvSpPr>
          <p:cNvPr id="31747" name="Rectangle 3"/>
          <p:cNvSpPr>
            <a:spLocks noChangeArrowheads="1"/>
          </p:cNvSpPr>
          <p:nvPr/>
        </p:nvSpPr>
        <p:spPr bwMode="auto">
          <a:xfrm>
            <a:off x="457200" y="990600"/>
            <a:ext cx="7848600" cy="5386090"/>
          </a:xfrm>
          <a:prstGeom prst="rect">
            <a:avLst/>
          </a:prstGeom>
          <a:noFill/>
          <a:ln w="12700">
            <a:noFill/>
            <a:miter lim="800000"/>
            <a:headEnd/>
            <a:tailEnd/>
          </a:ln>
          <a:effectLst/>
        </p:spPr>
        <p:txBody>
          <a:bodyPr wrap="square">
            <a:spAutoFit/>
          </a:bodyPr>
          <a:lstStyle/>
          <a:p>
            <a:pPr marL="457200" indent="-457200" eaLnBrk="0" hangingPunct="0"/>
            <a:r>
              <a:rPr lang="en-US" sz="4000" b="1" dirty="0">
                <a:solidFill>
                  <a:schemeClr val="bg1"/>
                </a:solidFill>
                <a:effectLst>
                  <a:outerShdw blurRad="38100" dist="38100" dir="2700000" algn="tl">
                    <a:srgbClr val="000000"/>
                  </a:outerShdw>
                </a:effectLst>
                <a:latin typeface="Times New Roman" pitchFamily="18" charset="0"/>
              </a:rPr>
              <a:t>     </a:t>
            </a:r>
            <a:r>
              <a:rPr lang="en-US" sz="4000" b="1" dirty="0" smtClean="0">
                <a:solidFill>
                  <a:schemeClr val="bg1"/>
                </a:solidFill>
                <a:effectLst>
                  <a:outerShdw blurRad="38100" dist="38100" dir="2700000" algn="tl">
                    <a:srgbClr val="000000"/>
                  </a:outerShdw>
                </a:effectLst>
                <a:latin typeface="Times New Roman" pitchFamily="18" charset="0"/>
              </a:rPr>
              <a:t>Vegetable Irrigation Quality </a:t>
            </a:r>
            <a:r>
              <a:rPr lang="en-US" sz="4000" b="1" dirty="0">
                <a:solidFill>
                  <a:schemeClr val="bg1"/>
                </a:solidFill>
                <a:effectLst>
                  <a:outerShdw blurRad="38100" dist="38100" dir="2700000" algn="tl">
                    <a:srgbClr val="000000"/>
                  </a:outerShdw>
                </a:effectLst>
                <a:latin typeface="Times New Roman" pitchFamily="18" charset="0"/>
              </a:rPr>
              <a:t>and Implications for Food Safety</a:t>
            </a:r>
          </a:p>
          <a:p>
            <a:pPr marL="457200" indent="-457200" eaLnBrk="0" hangingPunct="0"/>
            <a:endParaRPr lang="en-US" sz="4000" b="1" dirty="0">
              <a:solidFill>
                <a:schemeClr val="bg1"/>
              </a:solidFill>
              <a:effectLst>
                <a:outerShdw blurRad="38100" dist="38100" dir="2700000" algn="tl">
                  <a:srgbClr val="000000"/>
                </a:outerShdw>
              </a:effectLst>
              <a:latin typeface="Times New Roman" pitchFamily="18" charset="0"/>
            </a:endParaRPr>
          </a:p>
          <a:p>
            <a:pPr marL="457200" indent="-457200" eaLnBrk="0" hangingPunct="0"/>
            <a:r>
              <a:rPr lang="en-US" sz="4000" b="1" dirty="0">
                <a:solidFill>
                  <a:srgbClr val="FFFF00"/>
                </a:solidFill>
                <a:effectLst>
                  <a:outerShdw blurRad="38100" dist="38100" dir="2700000" algn="tl">
                    <a:srgbClr val="000000"/>
                  </a:outerShdw>
                </a:effectLst>
                <a:latin typeface="Times New Roman" pitchFamily="18" charset="0"/>
              </a:rPr>
              <a:t>Juan </a:t>
            </a:r>
            <a:r>
              <a:rPr lang="en-US" sz="4000" b="1" dirty="0" err="1" smtClean="0">
                <a:solidFill>
                  <a:srgbClr val="FFFF00"/>
                </a:solidFill>
                <a:effectLst>
                  <a:outerShdw blurRad="38100" dist="38100" dir="2700000" algn="tl">
                    <a:srgbClr val="000000"/>
                  </a:outerShdw>
                </a:effectLst>
                <a:latin typeface="Times New Roman" pitchFamily="18" charset="0"/>
              </a:rPr>
              <a:t>Anciso</a:t>
            </a:r>
            <a:r>
              <a:rPr lang="en-US" sz="4000" b="1" dirty="0" smtClean="0">
                <a:solidFill>
                  <a:srgbClr val="FFFF00"/>
                </a:solidFill>
                <a:effectLst>
                  <a:outerShdw blurRad="38100" dist="38100" dir="2700000" algn="tl">
                    <a:srgbClr val="000000"/>
                  </a:outerShdw>
                </a:effectLst>
                <a:latin typeface="Times New Roman" pitchFamily="18" charset="0"/>
              </a:rPr>
              <a:t> Ph.D.,</a:t>
            </a:r>
          </a:p>
          <a:p>
            <a:pPr marL="457200" indent="-457200" eaLnBrk="0" hangingPunct="0"/>
            <a:endParaRPr lang="en-US" sz="4000" b="1" dirty="0">
              <a:solidFill>
                <a:srgbClr val="FFFF00"/>
              </a:solidFill>
              <a:effectLst>
                <a:outerShdw blurRad="38100" dist="38100" dir="2700000" algn="tl">
                  <a:srgbClr val="000000"/>
                </a:outerShdw>
              </a:effectLst>
              <a:latin typeface="Times New Roman" pitchFamily="18" charset="0"/>
            </a:endParaRPr>
          </a:p>
          <a:p>
            <a:pPr marL="457200" indent="-457200" eaLnBrk="0" hangingPunct="0"/>
            <a:r>
              <a:rPr lang="en-US" sz="3200" b="1" dirty="0">
                <a:solidFill>
                  <a:srgbClr val="FFFF00"/>
                </a:solidFill>
                <a:effectLst>
                  <a:outerShdw blurRad="38100" dist="38100" dir="2700000" algn="tl">
                    <a:srgbClr val="000000"/>
                  </a:outerShdw>
                </a:effectLst>
                <a:latin typeface="Times New Roman" pitchFamily="18" charset="0"/>
              </a:rPr>
              <a:t>Extension Vegetable Specialist</a:t>
            </a:r>
          </a:p>
          <a:p>
            <a:pPr marL="457200" indent="-457200" eaLnBrk="0" hangingPunct="0"/>
            <a:r>
              <a:rPr lang="en-US" sz="3200" b="1" dirty="0">
                <a:solidFill>
                  <a:srgbClr val="FFFF00"/>
                </a:solidFill>
                <a:effectLst>
                  <a:outerShdw blurRad="38100" dist="38100" dir="2700000" algn="tl">
                    <a:srgbClr val="000000"/>
                  </a:outerShdw>
                </a:effectLst>
                <a:latin typeface="Times New Roman" pitchFamily="18" charset="0"/>
              </a:rPr>
              <a:t>Texas </a:t>
            </a:r>
            <a:r>
              <a:rPr lang="en-US" sz="3200" b="1" dirty="0" smtClean="0">
                <a:solidFill>
                  <a:srgbClr val="FFFF00"/>
                </a:solidFill>
                <a:effectLst>
                  <a:outerShdw blurRad="38100" dist="38100" dir="2700000" algn="tl">
                    <a:srgbClr val="000000"/>
                  </a:outerShdw>
                </a:effectLst>
                <a:latin typeface="Times New Roman" pitchFamily="18" charset="0"/>
              </a:rPr>
              <a:t>A&amp;M AgriLife </a:t>
            </a:r>
            <a:r>
              <a:rPr lang="en-US" sz="3200" b="1" dirty="0">
                <a:solidFill>
                  <a:srgbClr val="FFFF00"/>
                </a:solidFill>
                <a:effectLst>
                  <a:outerShdw blurRad="38100" dist="38100" dir="2700000" algn="tl">
                    <a:srgbClr val="000000"/>
                  </a:outerShdw>
                </a:effectLst>
                <a:latin typeface="Times New Roman" pitchFamily="18" charset="0"/>
              </a:rPr>
              <a:t>Extension Service</a:t>
            </a:r>
          </a:p>
          <a:p>
            <a:pPr marL="457200" indent="-457200" eaLnBrk="0" hangingPunct="0"/>
            <a:endParaRPr lang="en-US" sz="4000" b="1" dirty="0">
              <a:solidFill>
                <a:srgbClr val="FF9900"/>
              </a:solidFill>
              <a:effectLst>
                <a:outerShdw blurRad="38100" dist="38100" dir="2700000" algn="tl">
                  <a:srgbClr val="000000"/>
                </a:outerShdw>
              </a:effectLst>
              <a:latin typeface="Times New Roman" pitchFamily="18" charset="0"/>
            </a:endParaRPr>
          </a:p>
          <a:p>
            <a:pPr marL="457200" indent="-457200" eaLnBrk="0" hangingPunct="0"/>
            <a:endParaRPr lang="en-US" sz="4000" b="1" dirty="0">
              <a:solidFill>
                <a:srgbClr val="FF9900"/>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4" cstate="print"/>
          <a:srcRect/>
          <a:stretch>
            <a:fillRect/>
          </a:stretch>
        </p:blipFill>
        <p:spPr bwMode="auto">
          <a:xfrm>
            <a:off x="0" y="3429000"/>
            <a:ext cx="4429125" cy="3429000"/>
          </a:xfrm>
          <a:prstGeom prst="rect">
            <a:avLst/>
          </a:prstGeom>
          <a:noFill/>
          <a:ln w="9525">
            <a:noFill/>
            <a:miter lim="800000"/>
            <a:headEnd/>
            <a:tailEnd/>
          </a:ln>
        </p:spPr>
      </p:pic>
      <p:pic>
        <p:nvPicPr>
          <p:cNvPr id="23555" name="Picture 4" descr="DSC00334"/>
          <p:cNvPicPr>
            <a:picLocks noChangeAspect="1" noChangeArrowheads="1"/>
          </p:cNvPicPr>
          <p:nvPr/>
        </p:nvPicPr>
        <p:blipFill>
          <a:blip r:embed="rId5" cstate="print"/>
          <a:srcRect/>
          <a:stretch>
            <a:fillRect/>
          </a:stretch>
        </p:blipFill>
        <p:spPr bwMode="auto">
          <a:xfrm>
            <a:off x="4419600" y="3276600"/>
            <a:ext cx="4724400" cy="3543300"/>
          </a:xfrm>
          <a:prstGeom prst="rect">
            <a:avLst/>
          </a:prstGeom>
          <a:noFill/>
          <a:ln w="9525">
            <a:noFill/>
            <a:miter lim="800000"/>
            <a:headEnd/>
            <a:tailEnd/>
          </a:ln>
        </p:spPr>
      </p:pic>
      <p:sp>
        <p:nvSpPr>
          <p:cNvPr id="24580" name="Rectangle 7"/>
          <p:cNvSpPr>
            <a:spLocks noChangeArrowheads="1"/>
          </p:cNvSpPr>
          <p:nvPr/>
        </p:nvSpPr>
        <p:spPr bwMode="auto">
          <a:xfrm>
            <a:off x="1341438" y="441325"/>
            <a:ext cx="6811962" cy="707886"/>
          </a:xfrm>
          <a:prstGeom prst="rect">
            <a:avLst/>
          </a:prstGeom>
          <a:noFill/>
          <a:ln w="12700">
            <a:noFill/>
            <a:miter lim="800000"/>
            <a:headEnd/>
            <a:tailEnd/>
          </a:ln>
        </p:spPr>
        <p:txBody>
          <a:bodyPr wrap="square">
            <a:spAutoFit/>
          </a:bodyPr>
          <a:lstStyle/>
          <a:p>
            <a:pPr algn="ctr" eaLnBrk="0" hangingPunct="0">
              <a:defRPr/>
            </a:pPr>
            <a:r>
              <a:rPr lang="en-US" sz="4000" b="1" dirty="0" smtClean="0">
                <a:solidFill>
                  <a:srgbClr val="800000"/>
                </a:solidFill>
                <a:latin typeface="+mj-lt"/>
                <a:cs typeface="+mn-cs"/>
              </a:rPr>
              <a:t>            Irrigation </a:t>
            </a:r>
            <a:r>
              <a:rPr lang="en-US" sz="4000" b="1" dirty="0">
                <a:solidFill>
                  <a:srgbClr val="800000"/>
                </a:solidFill>
                <a:latin typeface="+mj-lt"/>
                <a:cs typeface="+mn-cs"/>
              </a:rPr>
              <a:t>Practices</a:t>
            </a:r>
          </a:p>
        </p:txBody>
      </p:sp>
      <p:sp>
        <p:nvSpPr>
          <p:cNvPr id="617480" name="Rectangle 8"/>
          <p:cNvSpPr>
            <a:spLocks noChangeArrowheads="1"/>
          </p:cNvSpPr>
          <p:nvPr/>
        </p:nvSpPr>
        <p:spPr bwMode="auto">
          <a:xfrm>
            <a:off x="228600" y="1295400"/>
            <a:ext cx="8763000" cy="4770438"/>
          </a:xfrm>
          <a:prstGeom prst="rect">
            <a:avLst/>
          </a:prstGeom>
          <a:noFill/>
          <a:ln w="12700">
            <a:noFill/>
            <a:miter lim="800000"/>
            <a:headEnd/>
            <a:tailEnd/>
          </a:ln>
          <a:effectLst/>
        </p:spPr>
        <p:txBody>
          <a:bodyPr>
            <a:spAutoFit/>
          </a:bodyPr>
          <a:lstStyle/>
          <a:p>
            <a:pPr eaLnBrk="0" hangingPunct="0">
              <a:defRPr/>
            </a:pPr>
            <a:r>
              <a:rPr lang="en-US" sz="3200" b="1" dirty="0">
                <a:solidFill>
                  <a:schemeClr val="hlink"/>
                </a:solidFill>
                <a:effectLst>
                  <a:outerShdw blurRad="38100" dist="38100" dir="2700000" algn="tl">
                    <a:srgbClr val="C0C0C0"/>
                  </a:outerShdw>
                </a:effectLst>
                <a:latin typeface="+mj-lt"/>
                <a:cs typeface="+mn-cs"/>
              </a:rPr>
              <a:t>Overhead irrigation</a:t>
            </a:r>
            <a:r>
              <a:rPr lang="en-US" sz="3200" b="1" dirty="0">
                <a:effectLst>
                  <a:outerShdw blurRad="38100" dist="38100" dir="2700000" algn="tl">
                    <a:srgbClr val="C0C0C0"/>
                  </a:outerShdw>
                </a:effectLst>
                <a:latin typeface="+mj-lt"/>
                <a:cs typeface="+mn-cs"/>
              </a:rPr>
              <a:t> is more likely to spread contamination, however a combination of drip and plastic results in the least spread of contamination.  </a:t>
            </a:r>
          </a:p>
          <a:p>
            <a:pPr eaLnBrk="0" hangingPunct="0">
              <a:defRPr/>
            </a:pPr>
            <a:endParaRPr lang="en-US" sz="4800" b="1" i="1" dirty="0">
              <a:solidFill>
                <a:schemeClr val="hlink"/>
              </a:solidFill>
              <a:latin typeface="+mj-lt"/>
              <a:cs typeface="+mn-cs"/>
            </a:endParaRPr>
          </a:p>
          <a:p>
            <a:pPr eaLnBrk="0" hangingPunct="0">
              <a:defRPr/>
            </a:pPr>
            <a:endParaRPr lang="en-US" sz="4800" b="1" i="1" dirty="0">
              <a:solidFill>
                <a:schemeClr val="hlink"/>
              </a:solidFill>
              <a:latin typeface="+mj-lt"/>
              <a:cs typeface="+mn-cs"/>
            </a:endParaRPr>
          </a:p>
          <a:p>
            <a:pPr algn="ctr" eaLnBrk="0" hangingPunct="0">
              <a:defRPr/>
            </a:pPr>
            <a:r>
              <a:rPr lang="en-US" sz="4800" b="1" i="1" dirty="0">
                <a:solidFill>
                  <a:schemeClr val="hlink"/>
                </a:solidFill>
                <a:effectLst>
                  <a:outerShdw blurRad="38100" dist="38100" dir="2700000" algn="tl">
                    <a:srgbClr val="C0C0C0"/>
                  </a:outerShdw>
                </a:effectLst>
                <a:latin typeface="+mj-lt"/>
                <a:cs typeface="+mn-cs"/>
              </a:rPr>
              <a:t>Maintain records</a:t>
            </a:r>
            <a:r>
              <a:rPr lang="en-US" sz="3200" b="1" dirty="0">
                <a:solidFill>
                  <a:schemeClr val="tx2"/>
                </a:solidFill>
                <a:effectLst>
                  <a:outerShdw blurRad="38100" dist="38100" dir="2700000" algn="tl">
                    <a:srgbClr val="C0C0C0"/>
                  </a:outerShdw>
                </a:effectLst>
                <a:latin typeface="+mj-lt"/>
                <a:cs typeface="+mn-cs"/>
              </a:rPr>
              <a:t> </a:t>
            </a:r>
            <a:r>
              <a:rPr lang="en-US" sz="3200" b="1" dirty="0">
                <a:effectLst>
                  <a:outerShdw blurRad="38100" dist="38100" dir="2700000" algn="tl">
                    <a:srgbClr val="C0C0C0"/>
                  </a:outerShdw>
                </a:effectLst>
                <a:latin typeface="+mj-lt"/>
                <a:cs typeface="+mn-cs"/>
              </a:rPr>
              <a:t>of safe irrigation practices</a:t>
            </a:r>
          </a:p>
        </p:txBody>
      </p:sp>
      <p:pic>
        <p:nvPicPr>
          <p:cNvPr id="7" name="Picture 6" descr="http://agrilifecdn.tamu.edu/communications/files/2012/08/TAMAgEXTBK-300x111.png"/>
          <p:cNvPicPr/>
          <p:nvPr/>
        </p:nvPicPr>
        <p:blipFill>
          <a:blip r:embed="rId6" cstate="print"/>
          <a:srcRect/>
          <a:stretch>
            <a:fillRect/>
          </a:stretch>
        </p:blipFill>
        <p:spPr bwMode="auto">
          <a:xfrm>
            <a:off x="304800" y="228600"/>
            <a:ext cx="1609725" cy="55269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6" name="Text Box 6"/>
          <p:cNvSpPr txBox="1">
            <a:spLocks noChangeArrowheads="1"/>
          </p:cNvSpPr>
          <p:nvPr/>
        </p:nvSpPr>
        <p:spPr bwMode="auto">
          <a:xfrm>
            <a:off x="2971800" y="228601"/>
            <a:ext cx="5715000" cy="3170099"/>
          </a:xfrm>
          <a:prstGeom prst="rect">
            <a:avLst/>
          </a:prstGeom>
          <a:noFill/>
          <a:ln w="12700">
            <a:noFill/>
            <a:miter lim="800000"/>
            <a:headEnd/>
            <a:tailEnd/>
          </a:ln>
          <a:effectLst/>
        </p:spPr>
        <p:txBody>
          <a:bodyPr wrap="square">
            <a:spAutoFit/>
          </a:bodyPr>
          <a:lstStyle/>
          <a:p>
            <a:pPr eaLnBrk="0" hangingPunct="0">
              <a:defRPr/>
            </a:pPr>
            <a:r>
              <a:rPr lang="en-US" sz="4000" b="1" dirty="0">
                <a:solidFill>
                  <a:srgbClr val="800000"/>
                </a:solidFill>
                <a:latin typeface="+mj-lt"/>
                <a:cs typeface="+mn-cs"/>
              </a:rPr>
              <a:t>Other Water use: </a:t>
            </a:r>
          </a:p>
          <a:p>
            <a:pPr eaLnBrk="0" hangingPunct="0">
              <a:defRPr/>
            </a:pPr>
            <a:r>
              <a:rPr lang="en-US" sz="4000" b="1" dirty="0">
                <a:solidFill>
                  <a:srgbClr val="FF9900"/>
                </a:solidFill>
                <a:effectLst>
                  <a:outerShdw blurRad="38100" dist="38100" dir="2700000" algn="tl">
                    <a:srgbClr val="C0C0C0"/>
                  </a:outerShdw>
                </a:effectLst>
                <a:latin typeface="+mj-lt"/>
                <a:cs typeface="+mn-cs"/>
              </a:rPr>
              <a:t>	</a:t>
            </a:r>
            <a:r>
              <a:rPr lang="en-US" sz="4000" b="1" dirty="0">
                <a:effectLst>
                  <a:outerShdw blurRad="38100" dist="38100" dir="2700000" algn="tl">
                    <a:srgbClr val="C0C0C0"/>
                  </a:outerShdw>
                </a:effectLst>
                <a:latin typeface="+mj-lt"/>
                <a:cs typeface="+mn-cs"/>
              </a:rPr>
              <a:t>– </a:t>
            </a:r>
            <a:r>
              <a:rPr lang="en-US" sz="4000" b="1" i="1" dirty="0">
                <a:effectLst>
                  <a:outerShdw blurRad="38100" dist="38100" dir="2700000" algn="tl">
                    <a:srgbClr val="C0C0C0"/>
                  </a:outerShdw>
                </a:effectLst>
                <a:latin typeface="+mj-lt"/>
                <a:cs typeface="+mn-cs"/>
              </a:rPr>
              <a:t>pest control</a:t>
            </a:r>
          </a:p>
          <a:p>
            <a:pPr eaLnBrk="0" hangingPunct="0">
              <a:defRPr/>
            </a:pPr>
            <a:r>
              <a:rPr lang="en-US" sz="4000" b="1" i="1" dirty="0">
                <a:effectLst>
                  <a:outerShdw blurRad="38100" dist="38100" dir="2700000" algn="tl">
                    <a:srgbClr val="C0C0C0"/>
                  </a:outerShdw>
                </a:effectLst>
                <a:latin typeface="+mj-lt"/>
                <a:cs typeface="+mn-cs"/>
              </a:rPr>
              <a:t>	- frost protection</a:t>
            </a:r>
          </a:p>
          <a:p>
            <a:pPr eaLnBrk="0" hangingPunct="0">
              <a:defRPr/>
            </a:pPr>
            <a:r>
              <a:rPr lang="en-US" sz="4000" b="1" i="1" dirty="0">
                <a:solidFill>
                  <a:srgbClr val="800000"/>
                </a:solidFill>
                <a:effectLst>
                  <a:outerShdw blurRad="38100" dist="38100" dir="2700000" algn="tl">
                    <a:srgbClr val="C0C0C0"/>
                  </a:outerShdw>
                </a:effectLst>
                <a:latin typeface="+mj-lt"/>
                <a:cs typeface="+mn-cs"/>
              </a:rPr>
              <a:t>Always use potable water!</a:t>
            </a:r>
          </a:p>
        </p:txBody>
      </p:sp>
      <p:pic>
        <p:nvPicPr>
          <p:cNvPr id="24579" name="Picture 7" descr="TreatApplDMF"/>
          <p:cNvPicPr>
            <a:picLocks noChangeAspect="1" noChangeArrowheads="1"/>
          </p:cNvPicPr>
          <p:nvPr/>
        </p:nvPicPr>
        <p:blipFill>
          <a:blip r:embed="rId4" cstate="print"/>
          <a:srcRect/>
          <a:stretch>
            <a:fillRect/>
          </a:stretch>
        </p:blipFill>
        <p:spPr bwMode="auto">
          <a:xfrm>
            <a:off x="0" y="3200400"/>
            <a:ext cx="4648200" cy="3429000"/>
          </a:xfrm>
          <a:prstGeom prst="rect">
            <a:avLst/>
          </a:prstGeom>
          <a:noFill/>
          <a:ln w="6350">
            <a:solidFill>
              <a:schemeClr val="tx2"/>
            </a:solidFill>
            <a:miter lim="800000"/>
            <a:headEnd/>
            <a:tailEnd/>
          </a:ln>
        </p:spPr>
      </p:pic>
      <p:pic>
        <p:nvPicPr>
          <p:cNvPr id="24580" name="Picture 8" descr="hort10121"/>
          <p:cNvPicPr>
            <a:picLocks noChangeAspect="1" noChangeArrowheads="1"/>
          </p:cNvPicPr>
          <p:nvPr/>
        </p:nvPicPr>
        <p:blipFill>
          <a:blip r:embed="rId5" cstate="print"/>
          <a:srcRect/>
          <a:stretch>
            <a:fillRect/>
          </a:stretch>
        </p:blipFill>
        <p:spPr bwMode="auto">
          <a:xfrm>
            <a:off x="4648200" y="3200400"/>
            <a:ext cx="4495800" cy="3429000"/>
          </a:xfrm>
          <a:prstGeom prst="rect">
            <a:avLst/>
          </a:prstGeom>
          <a:noFill/>
          <a:ln w="6350">
            <a:solidFill>
              <a:schemeClr val="tx2"/>
            </a:solidFill>
            <a:miter lim="800000"/>
            <a:headEnd/>
            <a:tailEnd/>
          </a:ln>
        </p:spPr>
      </p:pic>
      <p:pic>
        <p:nvPicPr>
          <p:cNvPr id="6" name="Picture 5" descr="http://agrilifecdn.tamu.edu/communications/files/2012/08/TAMAgEXTBK-300x111.png"/>
          <p:cNvPicPr/>
          <p:nvPr/>
        </p:nvPicPr>
        <p:blipFill>
          <a:blip r:embed="rId6" cstate="print"/>
          <a:srcRect/>
          <a:stretch>
            <a:fillRect/>
          </a:stretch>
        </p:blipFill>
        <p:spPr bwMode="auto">
          <a:xfrm>
            <a:off x="152400" y="228600"/>
            <a:ext cx="1609725" cy="55269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4000" b="1">
                <a:solidFill>
                  <a:srgbClr val="FFFF66"/>
                </a:solidFill>
              </a:rPr>
              <a:t>3 Major Areas Addressed by California GAPs Metrics</a:t>
            </a:r>
          </a:p>
        </p:txBody>
      </p:sp>
      <p:sp>
        <p:nvSpPr>
          <p:cNvPr id="21507" name="Rectangle 3"/>
          <p:cNvSpPr>
            <a:spLocks noGrp="1" noChangeArrowheads="1"/>
          </p:cNvSpPr>
          <p:nvPr>
            <p:ph type="body" idx="1"/>
          </p:nvPr>
        </p:nvSpPr>
        <p:spPr>
          <a:xfrm>
            <a:off x="457200" y="1981200"/>
            <a:ext cx="8229600" cy="4876800"/>
          </a:xfrm>
        </p:spPr>
        <p:txBody>
          <a:bodyPr/>
          <a:lstStyle/>
          <a:p>
            <a:r>
              <a:rPr lang="en-US" b="1">
                <a:solidFill>
                  <a:schemeClr val="bg1"/>
                </a:solidFill>
              </a:rPr>
              <a:t>Water sampling – all sources with metrics established</a:t>
            </a:r>
          </a:p>
          <a:p>
            <a:pPr>
              <a:buFontTx/>
              <a:buNone/>
            </a:pPr>
            <a:endParaRPr lang="en-US" b="1">
              <a:solidFill>
                <a:schemeClr val="bg1"/>
              </a:solidFill>
            </a:endParaRPr>
          </a:p>
          <a:p>
            <a:r>
              <a:rPr lang="en-US" b="1">
                <a:solidFill>
                  <a:schemeClr val="bg1"/>
                </a:solidFill>
              </a:rPr>
              <a:t>Soil amendments – manure-based amendments and non-synthetic crop treatments certification </a:t>
            </a:r>
          </a:p>
          <a:p>
            <a:pPr>
              <a:buFontTx/>
              <a:buNone/>
            </a:pPr>
            <a:endParaRPr lang="en-US" b="1">
              <a:solidFill>
                <a:schemeClr val="bg1"/>
              </a:solidFill>
            </a:endParaRPr>
          </a:p>
          <a:p>
            <a:r>
              <a:rPr lang="en-US" b="1">
                <a:solidFill>
                  <a:schemeClr val="bg1"/>
                </a:solidFill>
              </a:rPr>
              <a:t>Animal encroachment and adjacent land metrics</a:t>
            </a:r>
            <a:r>
              <a:rPr lang="en-US"/>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4000" b="1">
                <a:solidFill>
                  <a:schemeClr val="bg1"/>
                </a:solidFill>
              </a:rPr>
              <a:t>Most Calif. GAPs Relate to Water</a:t>
            </a:r>
          </a:p>
        </p:txBody>
      </p:sp>
      <p:sp>
        <p:nvSpPr>
          <p:cNvPr id="22531" name="Rectangle 3"/>
          <p:cNvSpPr>
            <a:spLocks noGrp="1" noChangeArrowheads="1"/>
          </p:cNvSpPr>
          <p:nvPr>
            <p:ph type="body" idx="1"/>
          </p:nvPr>
        </p:nvSpPr>
        <p:spPr>
          <a:xfrm>
            <a:off x="152400" y="1600200"/>
            <a:ext cx="8991600" cy="5257800"/>
          </a:xfrm>
        </p:spPr>
        <p:txBody>
          <a:bodyPr/>
          <a:lstStyle/>
          <a:p>
            <a:pPr>
              <a:buFontTx/>
              <a:buNone/>
            </a:pPr>
            <a:r>
              <a:rPr lang="en-US" sz="2400" b="1">
                <a:solidFill>
                  <a:srgbClr val="FFFF66"/>
                </a:solidFill>
              </a:rPr>
              <a:t>Preharvest foliar (contact)   </a:t>
            </a:r>
            <a:r>
              <a:rPr lang="en-US" sz="2400" b="1">
                <a:solidFill>
                  <a:schemeClr val="bg1"/>
                </a:solidFill>
              </a:rPr>
              <a:t>&lt;126 </a:t>
            </a:r>
            <a:r>
              <a:rPr lang="en-US" sz="2400" b="1" i="1">
                <a:solidFill>
                  <a:schemeClr val="bg1"/>
                </a:solidFill>
              </a:rPr>
              <a:t>E. coli</a:t>
            </a:r>
            <a:r>
              <a:rPr lang="en-US" sz="2400" b="1">
                <a:solidFill>
                  <a:srgbClr val="FFFF66"/>
                </a:solidFill>
              </a:rPr>
              <a:t> per 100 mls</a:t>
            </a:r>
          </a:p>
          <a:p>
            <a:pPr>
              <a:buFontTx/>
              <a:buNone/>
            </a:pPr>
            <a:r>
              <a:rPr lang="en-US" b="1">
                <a:solidFill>
                  <a:srgbClr val="FFFF66"/>
                </a:solidFill>
              </a:rPr>
              <a:t>                        (</a:t>
            </a:r>
            <a:r>
              <a:rPr lang="en-US" sz="2400" b="1">
                <a:solidFill>
                  <a:srgbClr val="FFFF66"/>
                </a:solidFill>
              </a:rPr>
              <a:t>rolling geometric mean of 5 numbers)</a:t>
            </a:r>
          </a:p>
          <a:p>
            <a:pPr>
              <a:buFontTx/>
              <a:buNone/>
            </a:pPr>
            <a:r>
              <a:rPr lang="en-US" sz="2400" b="1">
                <a:solidFill>
                  <a:srgbClr val="FFFF66"/>
                </a:solidFill>
              </a:rPr>
              <a:t>              </a:t>
            </a:r>
            <a:r>
              <a:rPr lang="en-US" sz="2400" b="1" u="sng">
                <a:solidFill>
                  <a:srgbClr val="FFFF66"/>
                </a:solidFill>
              </a:rPr>
              <a:t>single sample </a:t>
            </a:r>
            <a:r>
              <a:rPr lang="en-US" sz="2400" b="1" u="sng">
                <a:solidFill>
                  <a:schemeClr val="bg1"/>
                </a:solidFill>
              </a:rPr>
              <a:t>&lt;235 </a:t>
            </a:r>
            <a:r>
              <a:rPr lang="en-US" sz="2400" b="1" i="1" u="sng">
                <a:solidFill>
                  <a:schemeClr val="bg1"/>
                </a:solidFill>
              </a:rPr>
              <a:t>E. coli</a:t>
            </a:r>
            <a:r>
              <a:rPr lang="en-US" sz="2400" b="1" u="sng">
                <a:solidFill>
                  <a:srgbClr val="FFFF66"/>
                </a:solidFill>
              </a:rPr>
              <a:t> per 100 mls</a:t>
            </a:r>
          </a:p>
          <a:p>
            <a:pPr>
              <a:buFontTx/>
              <a:buNone/>
            </a:pPr>
            <a:r>
              <a:rPr lang="en-US" sz="2400" b="1">
                <a:solidFill>
                  <a:srgbClr val="FFFF66"/>
                </a:solidFill>
              </a:rPr>
              <a:t>                                             </a:t>
            </a:r>
          </a:p>
          <a:p>
            <a:pPr>
              <a:buFontTx/>
              <a:buNone/>
            </a:pPr>
            <a:r>
              <a:rPr lang="en-US" sz="2400" b="1">
                <a:solidFill>
                  <a:srgbClr val="FFFF66"/>
                </a:solidFill>
              </a:rPr>
              <a:t>Preharvest non-foliar (non-contact)  </a:t>
            </a:r>
            <a:r>
              <a:rPr lang="en-US" sz="2400" b="1">
                <a:solidFill>
                  <a:schemeClr val="bg1"/>
                </a:solidFill>
              </a:rPr>
              <a:t>&lt;126 </a:t>
            </a:r>
            <a:r>
              <a:rPr lang="en-US" sz="2400" b="1" i="1">
                <a:solidFill>
                  <a:schemeClr val="bg1"/>
                </a:solidFill>
              </a:rPr>
              <a:t>E. coli</a:t>
            </a:r>
            <a:r>
              <a:rPr lang="en-US" sz="2400" b="1">
                <a:solidFill>
                  <a:srgbClr val="FFFF66"/>
                </a:solidFill>
              </a:rPr>
              <a:t> per 100 mls</a:t>
            </a:r>
          </a:p>
          <a:p>
            <a:pPr>
              <a:buFontTx/>
              <a:buNone/>
            </a:pPr>
            <a:r>
              <a:rPr lang="en-US" b="1">
                <a:solidFill>
                  <a:srgbClr val="FFFF66"/>
                </a:solidFill>
              </a:rPr>
              <a:t>                        (</a:t>
            </a:r>
            <a:r>
              <a:rPr lang="en-US" sz="2400" b="1">
                <a:solidFill>
                  <a:srgbClr val="FFFF66"/>
                </a:solidFill>
              </a:rPr>
              <a:t>rolling geometric mean of 5 numbers)</a:t>
            </a:r>
          </a:p>
          <a:p>
            <a:pPr>
              <a:buFontTx/>
              <a:buNone/>
            </a:pPr>
            <a:r>
              <a:rPr lang="en-US" sz="2400" b="1">
                <a:solidFill>
                  <a:srgbClr val="FFFF66"/>
                </a:solidFill>
              </a:rPr>
              <a:t>              </a:t>
            </a:r>
            <a:r>
              <a:rPr lang="en-US" sz="2400" b="1" u="sng">
                <a:solidFill>
                  <a:srgbClr val="FFFF66"/>
                </a:solidFill>
              </a:rPr>
              <a:t>single sample </a:t>
            </a:r>
            <a:r>
              <a:rPr lang="en-US" sz="2400" b="1" u="sng">
                <a:solidFill>
                  <a:schemeClr val="bg1"/>
                </a:solidFill>
              </a:rPr>
              <a:t>&lt;575 </a:t>
            </a:r>
            <a:r>
              <a:rPr lang="en-US" sz="2400" b="1" i="1" u="sng">
                <a:solidFill>
                  <a:schemeClr val="bg1"/>
                </a:solidFill>
              </a:rPr>
              <a:t>E. coli</a:t>
            </a:r>
            <a:r>
              <a:rPr lang="en-US" sz="2400" b="1" u="sng">
                <a:solidFill>
                  <a:srgbClr val="FFFF66"/>
                </a:solidFill>
              </a:rPr>
              <a:t> per 100 mls</a:t>
            </a:r>
          </a:p>
          <a:p>
            <a:pPr>
              <a:buFontTx/>
              <a:buNone/>
            </a:pPr>
            <a:endParaRPr lang="en-US" sz="2400" b="1">
              <a:solidFill>
                <a:srgbClr val="FFFF66"/>
              </a:solidFill>
            </a:endParaRPr>
          </a:p>
          <a:p>
            <a:pPr>
              <a:buFontTx/>
              <a:buNone/>
            </a:pPr>
            <a:r>
              <a:rPr lang="en-US" sz="2400" b="1">
                <a:solidFill>
                  <a:srgbClr val="FFFF66"/>
                </a:solidFill>
              </a:rPr>
              <a:t>Post harvest (contact)   </a:t>
            </a:r>
            <a:r>
              <a:rPr lang="en-US" sz="2400" b="1" u="sng">
                <a:solidFill>
                  <a:schemeClr val="bg1"/>
                </a:solidFill>
              </a:rPr>
              <a:t>&lt; 2 </a:t>
            </a:r>
            <a:r>
              <a:rPr lang="en-US" sz="2400" b="1" i="1" u="sng">
                <a:solidFill>
                  <a:schemeClr val="bg1"/>
                </a:solidFill>
              </a:rPr>
              <a:t>E. coli</a:t>
            </a:r>
            <a:r>
              <a:rPr lang="en-US" sz="2400" b="1" u="sng">
                <a:solidFill>
                  <a:srgbClr val="FFFF66"/>
                </a:solidFill>
              </a:rPr>
              <a:t> per 100 mls single sample</a:t>
            </a:r>
          </a:p>
          <a:p>
            <a:pPr>
              <a:buFontTx/>
              <a:buNone/>
            </a:pPr>
            <a:r>
              <a:rPr lang="en-US" sz="2400" b="1">
                <a:solidFill>
                  <a:srgbClr val="FFFF66"/>
                </a:solidFill>
              </a:rPr>
              <a:t>                                             </a:t>
            </a:r>
          </a:p>
          <a:p>
            <a:pPr>
              <a:buFontTx/>
              <a:buNone/>
            </a:pPr>
            <a:r>
              <a:rPr lang="en-US" sz="200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en-US"/>
          </a:p>
        </p:txBody>
      </p:sp>
      <p:sp>
        <p:nvSpPr>
          <p:cNvPr id="23555" name="Rectangle 3"/>
          <p:cNvSpPr>
            <a:spLocks noGrp="1" noChangeArrowheads="1"/>
          </p:cNvSpPr>
          <p:nvPr>
            <p:ph type="body" idx="1"/>
          </p:nvPr>
        </p:nvSpPr>
        <p:spPr/>
        <p:txBody>
          <a:bodyPr/>
          <a:lstStyle/>
          <a:p>
            <a:endParaRPr lang="en-US"/>
          </a:p>
        </p:txBody>
      </p:sp>
      <p:pic>
        <p:nvPicPr>
          <p:cNvPr id="23556" name="Picture 4" descr="~AUT000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en-US"/>
          </a:p>
        </p:txBody>
      </p:sp>
      <p:pic>
        <p:nvPicPr>
          <p:cNvPr id="26627" name="Picture 3"/>
          <p:cNvPicPr>
            <a:picLocks noGrp="1" noChangeAspect="1" noChangeArrowheads="1"/>
          </p:cNvPicPr>
          <p:nvPr>
            <p:ph type="body" idx="1"/>
          </p:nvPr>
        </p:nvPicPr>
        <p:blipFill>
          <a:blip r:embed="rId2" cstate="print"/>
          <a:srcRect/>
          <a:stretch>
            <a:fillRect/>
          </a:stretch>
        </p:blipFill>
        <p:spPr>
          <a:xfrm>
            <a:off x="0" y="0"/>
            <a:ext cx="9144000" cy="5562600"/>
          </a:xfrm>
        </p:spPr>
      </p:pic>
      <p:sp>
        <p:nvSpPr>
          <p:cNvPr id="26628" name="Text Box 4"/>
          <p:cNvSpPr txBox="1">
            <a:spLocks noChangeArrowheads="1"/>
          </p:cNvSpPr>
          <p:nvPr/>
        </p:nvSpPr>
        <p:spPr bwMode="auto">
          <a:xfrm>
            <a:off x="365125" y="5983288"/>
            <a:ext cx="8220075" cy="457200"/>
          </a:xfrm>
          <a:prstGeom prst="rect">
            <a:avLst/>
          </a:prstGeom>
          <a:noFill/>
          <a:ln w="9525">
            <a:noFill/>
            <a:miter lim="800000"/>
            <a:headEnd/>
            <a:tailEnd/>
          </a:ln>
          <a:effectLst/>
        </p:spPr>
        <p:txBody>
          <a:bodyPr wrap="none">
            <a:spAutoFit/>
          </a:bodyPr>
          <a:lstStyle/>
          <a:p>
            <a:r>
              <a:rPr lang="en-US" sz="2400" b="1">
                <a:solidFill>
                  <a:schemeClr val="bg1"/>
                </a:solidFill>
              </a:rPr>
              <a:t>1442 ill, with 286 hospitalizations and possibly 2 deaths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en-US"/>
          </a:p>
        </p:txBody>
      </p:sp>
      <p:pic>
        <p:nvPicPr>
          <p:cNvPr id="27651" name="Picture 3"/>
          <p:cNvPicPr>
            <a:picLocks noGrp="1" noChangeAspect="1" noChangeArrowheads="1"/>
          </p:cNvPicPr>
          <p:nvPr>
            <p:ph type="body" idx="4294967295"/>
          </p:nvPr>
        </p:nvPicPr>
        <p:blipFill>
          <a:blip r:embed="rId2" cstate="print"/>
          <a:srcRect/>
          <a:stretch>
            <a:fillRect/>
          </a:stretch>
        </p:blipFill>
        <p:spPr>
          <a:xfrm>
            <a:off x="0" y="0"/>
            <a:ext cx="8991600" cy="3352800"/>
          </a:xfrm>
        </p:spPr>
      </p:pic>
      <p:pic>
        <p:nvPicPr>
          <p:cNvPr id="27652" name="Picture 4"/>
          <p:cNvPicPr>
            <a:picLocks noGrp="1" noChangeAspect="1" noChangeArrowheads="1"/>
          </p:cNvPicPr>
          <p:nvPr>
            <p:ph idx="1"/>
          </p:nvPr>
        </p:nvPicPr>
        <p:blipFill>
          <a:blip r:embed="rId3" cstate="print"/>
          <a:srcRect/>
          <a:stretch>
            <a:fillRect/>
          </a:stretch>
        </p:blipFill>
        <p:spPr>
          <a:xfrm>
            <a:off x="0" y="3200400"/>
            <a:ext cx="6705600" cy="3219450"/>
          </a:xfrm>
          <a:noFill/>
          <a:ln/>
        </p:spPr>
      </p:pic>
      <p:sp>
        <p:nvSpPr>
          <p:cNvPr id="27653" name="Text Box 5"/>
          <p:cNvSpPr txBox="1">
            <a:spLocks noChangeArrowheads="1"/>
          </p:cNvSpPr>
          <p:nvPr/>
        </p:nvSpPr>
        <p:spPr bwMode="auto">
          <a:xfrm>
            <a:off x="5927725" y="341313"/>
            <a:ext cx="2368550" cy="915987"/>
          </a:xfrm>
          <a:prstGeom prst="rect">
            <a:avLst/>
          </a:prstGeom>
          <a:noFill/>
          <a:ln w="9525">
            <a:noFill/>
            <a:miter lim="800000"/>
            <a:headEnd/>
            <a:tailEnd/>
          </a:ln>
          <a:effectLst/>
        </p:spPr>
        <p:txBody>
          <a:bodyPr wrap="none">
            <a:spAutoFit/>
          </a:bodyPr>
          <a:lstStyle/>
          <a:p>
            <a:r>
              <a:rPr lang="en-US" b="1"/>
              <a:t>Produce distributor </a:t>
            </a:r>
          </a:p>
          <a:p>
            <a:r>
              <a:rPr lang="en-US" b="1"/>
              <a:t>     positive sample</a:t>
            </a:r>
          </a:p>
          <a:p>
            <a:r>
              <a:rPr lang="en-US" b="1"/>
              <a:t>      from Farm A</a:t>
            </a:r>
          </a:p>
        </p:txBody>
      </p:sp>
      <p:sp>
        <p:nvSpPr>
          <p:cNvPr id="27654" name="Text Box 6"/>
          <p:cNvSpPr txBox="1">
            <a:spLocks noChangeArrowheads="1"/>
          </p:cNvSpPr>
          <p:nvPr/>
        </p:nvSpPr>
        <p:spPr bwMode="auto">
          <a:xfrm>
            <a:off x="3794125" y="3313113"/>
            <a:ext cx="2406650" cy="641350"/>
          </a:xfrm>
          <a:prstGeom prst="rect">
            <a:avLst/>
          </a:prstGeom>
          <a:noFill/>
          <a:ln w="9525">
            <a:noFill/>
            <a:miter lim="800000"/>
            <a:headEnd/>
            <a:tailEnd/>
          </a:ln>
          <a:effectLst/>
        </p:spPr>
        <p:txBody>
          <a:bodyPr wrap="none">
            <a:spAutoFit/>
          </a:bodyPr>
          <a:lstStyle/>
          <a:p>
            <a:r>
              <a:rPr lang="en-US" b="1"/>
              <a:t> Mexico Farm   </a:t>
            </a:r>
          </a:p>
          <a:p>
            <a:r>
              <a:rPr lang="en-US" b="1"/>
              <a:t>        positive sample</a:t>
            </a:r>
          </a:p>
        </p:txBody>
      </p:sp>
      <p:sp>
        <p:nvSpPr>
          <p:cNvPr id="27655" name="Text Box 7"/>
          <p:cNvSpPr txBox="1">
            <a:spLocks noChangeArrowheads="1"/>
          </p:cNvSpPr>
          <p:nvPr/>
        </p:nvSpPr>
        <p:spPr bwMode="auto">
          <a:xfrm>
            <a:off x="6994525" y="3922713"/>
            <a:ext cx="2165350" cy="915987"/>
          </a:xfrm>
          <a:prstGeom prst="rect">
            <a:avLst/>
          </a:prstGeom>
          <a:noFill/>
          <a:ln w="9525">
            <a:noFill/>
            <a:miter lim="800000"/>
            <a:headEnd/>
            <a:tailEnd/>
          </a:ln>
          <a:effectLst/>
        </p:spPr>
        <p:txBody>
          <a:bodyPr wrap="none">
            <a:spAutoFit/>
          </a:bodyPr>
          <a:lstStyle/>
          <a:p>
            <a:r>
              <a:rPr lang="en-US" b="1">
                <a:solidFill>
                  <a:schemeClr val="bg1"/>
                </a:solidFill>
              </a:rPr>
              <a:t>Mexico Farm B</a:t>
            </a:r>
          </a:p>
          <a:p>
            <a:r>
              <a:rPr lang="en-US" b="1">
                <a:solidFill>
                  <a:schemeClr val="bg1"/>
                </a:solidFill>
              </a:rPr>
              <a:t>positive irrigation </a:t>
            </a:r>
          </a:p>
          <a:p>
            <a:r>
              <a:rPr lang="en-US" b="1">
                <a:solidFill>
                  <a:schemeClr val="bg1"/>
                </a:solidFill>
              </a:rPr>
              <a:t>water sample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a:p>
        </p:txBody>
      </p:sp>
      <p:graphicFrame>
        <p:nvGraphicFramePr>
          <p:cNvPr id="28675" name="Object 3"/>
          <p:cNvGraphicFramePr>
            <a:graphicFrameLocks noChangeAspect="1"/>
          </p:cNvGraphicFramePr>
          <p:nvPr>
            <p:ph idx="1"/>
          </p:nvPr>
        </p:nvGraphicFramePr>
        <p:xfrm>
          <a:off x="0" y="0"/>
          <a:ext cx="9296400" cy="6858000"/>
        </p:xfrm>
        <a:graphic>
          <a:graphicData uri="http://schemas.openxmlformats.org/presentationml/2006/ole">
            <p:oleObj spid="_x0000_s28675" name="Acrobat Document" r:id="rId3" imgW="7542857" imgH="5830114" progId="AcroExch.Document.11">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1417638"/>
          </a:xfrm>
        </p:spPr>
        <p:txBody>
          <a:bodyPr/>
          <a:lstStyle/>
          <a:p>
            <a:r>
              <a:rPr lang="en-US" b="1">
                <a:solidFill>
                  <a:schemeClr val="bg1"/>
                </a:solidFill>
              </a:rPr>
              <a:t>Outline of Farm Traceback</a:t>
            </a:r>
            <a:r>
              <a:rPr lang="en-US"/>
              <a:t> </a:t>
            </a:r>
          </a:p>
        </p:txBody>
      </p:sp>
      <p:sp>
        <p:nvSpPr>
          <p:cNvPr id="30723" name="Rectangle 3"/>
          <p:cNvSpPr>
            <a:spLocks noGrp="1" noChangeArrowheads="1"/>
          </p:cNvSpPr>
          <p:nvPr>
            <p:ph type="body" idx="1"/>
          </p:nvPr>
        </p:nvSpPr>
        <p:spPr>
          <a:xfrm>
            <a:off x="228600" y="1295400"/>
            <a:ext cx="8458200" cy="4830763"/>
          </a:xfrm>
        </p:spPr>
        <p:txBody>
          <a:bodyPr/>
          <a:lstStyle/>
          <a:p>
            <a:pPr>
              <a:lnSpc>
                <a:spcPct val="80000"/>
              </a:lnSpc>
            </a:pPr>
            <a:r>
              <a:rPr lang="en-US" sz="2400" dirty="0">
                <a:solidFill>
                  <a:schemeClr val="bg1"/>
                </a:solidFill>
              </a:rPr>
              <a:t>FDA reported isolation of the outbreak strain from a jalapeño pepper sample obtained from one of these distributors. </a:t>
            </a:r>
          </a:p>
          <a:p>
            <a:pPr>
              <a:lnSpc>
                <a:spcPct val="80000"/>
              </a:lnSpc>
              <a:buFontTx/>
              <a:buNone/>
            </a:pPr>
            <a:endParaRPr lang="en-US" sz="2400" dirty="0">
              <a:solidFill>
                <a:schemeClr val="bg1"/>
              </a:solidFill>
            </a:endParaRPr>
          </a:p>
          <a:p>
            <a:pPr>
              <a:lnSpc>
                <a:spcPct val="80000"/>
              </a:lnSpc>
            </a:pPr>
            <a:r>
              <a:rPr lang="en-US" sz="2400" dirty="0">
                <a:solidFill>
                  <a:schemeClr val="bg1"/>
                </a:solidFill>
              </a:rPr>
              <a:t>The pepper likely was grown on a farm in Tamaulipas, Mexico (farm A); this farm also grew </a:t>
            </a:r>
            <a:r>
              <a:rPr lang="en-US" sz="2400" dirty="0" err="1">
                <a:solidFill>
                  <a:schemeClr val="bg1"/>
                </a:solidFill>
              </a:rPr>
              <a:t>serrano</a:t>
            </a:r>
            <a:r>
              <a:rPr lang="en-US" sz="2400" dirty="0">
                <a:solidFill>
                  <a:schemeClr val="bg1"/>
                </a:solidFill>
              </a:rPr>
              <a:t> peppers and Roma tomatoes. FDA did not isolate the outbreak strain from environmental samples from farm A </a:t>
            </a:r>
          </a:p>
          <a:p>
            <a:pPr>
              <a:lnSpc>
                <a:spcPct val="80000"/>
              </a:lnSpc>
              <a:buFontTx/>
              <a:buNone/>
            </a:pPr>
            <a:endParaRPr lang="en-US" sz="2400" dirty="0">
              <a:solidFill>
                <a:schemeClr val="bg1"/>
              </a:solidFill>
            </a:endParaRPr>
          </a:p>
          <a:p>
            <a:pPr>
              <a:lnSpc>
                <a:spcPct val="80000"/>
              </a:lnSpc>
            </a:pPr>
            <a:r>
              <a:rPr lang="en-US" sz="2400" dirty="0">
                <a:solidFill>
                  <a:schemeClr val="bg1"/>
                </a:solidFill>
              </a:rPr>
              <a:t>Did isolate the outbreak strain from a sample of </a:t>
            </a:r>
            <a:r>
              <a:rPr lang="en-US" sz="2400" dirty="0" err="1">
                <a:solidFill>
                  <a:schemeClr val="bg1"/>
                </a:solidFill>
              </a:rPr>
              <a:t>serrano</a:t>
            </a:r>
            <a:r>
              <a:rPr lang="en-US" sz="2400" dirty="0">
                <a:solidFill>
                  <a:schemeClr val="bg1"/>
                </a:solidFill>
              </a:rPr>
              <a:t> peppers and a sample of water from a holding pond used for irrigation from another farm (farm B) in Tamaulipas. Farm B also grew jalapeño peppers, but not tomatoes.</a:t>
            </a:r>
          </a:p>
          <a:p>
            <a:pPr>
              <a:lnSpc>
                <a:spcPct val="80000"/>
              </a:lnSpc>
              <a:buFontTx/>
              <a:buNone/>
            </a:pPr>
            <a:r>
              <a:rPr lang="en-US" sz="2400" dirty="0">
                <a:solidFill>
                  <a:schemeClr val="bg1"/>
                </a:solidFill>
              </a:rPr>
              <a:t> </a:t>
            </a:r>
          </a:p>
          <a:p>
            <a:pPr>
              <a:lnSpc>
                <a:spcPct val="80000"/>
              </a:lnSpc>
            </a:pPr>
            <a:r>
              <a:rPr lang="en-US" sz="2400" dirty="0">
                <a:solidFill>
                  <a:schemeClr val="bg1"/>
                </a:solidFill>
              </a:rPr>
              <a:t>Farms A and B provided produce to a common packing facility in Mexico that exports to the United States.</a:t>
            </a:r>
            <a:r>
              <a:rPr lang="en-US" sz="2400" dirty="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0" y="1905000"/>
            <a:ext cx="9144000" cy="3733800"/>
          </a:xfrm>
          <a:prstGeom prst="rect">
            <a:avLst/>
          </a:prstGeom>
          <a:solidFill>
            <a:schemeClr val="bg1"/>
          </a:solidFill>
          <a:ln w="9525">
            <a:noFill/>
            <a:miter lim="800000"/>
            <a:headEnd/>
            <a:tailEnd/>
          </a:ln>
        </p:spPr>
        <p:txBody>
          <a:bodyPr wrap="none" anchor="ctr"/>
          <a:lstStyle/>
          <a:p>
            <a:endParaRPr lang="en-US"/>
          </a:p>
        </p:txBody>
      </p:sp>
      <p:sp>
        <p:nvSpPr>
          <p:cNvPr id="23556" name="Rectangle 6"/>
          <p:cNvSpPr>
            <a:spLocks noChangeArrowheads="1"/>
          </p:cNvSpPr>
          <p:nvPr/>
        </p:nvSpPr>
        <p:spPr bwMode="auto">
          <a:xfrm>
            <a:off x="304800" y="381001"/>
            <a:ext cx="8610600" cy="1323439"/>
          </a:xfrm>
          <a:prstGeom prst="rect">
            <a:avLst/>
          </a:prstGeom>
          <a:noFill/>
          <a:ln w="12700">
            <a:noFill/>
            <a:miter lim="800000"/>
            <a:headEnd/>
            <a:tailEnd/>
          </a:ln>
        </p:spPr>
        <p:txBody>
          <a:bodyPr wrap="square">
            <a:spAutoFit/>
          </a:bodyPr>
          <a:lstStyle/>
          <a:p>
            <a:pPr algn="ctr" eaLnBrk="0" hangingPunct="0">
              <a:defRPr/>
            </a:pPr>
            <a:r>
              <a:rPr lang="en-US" sz="4000" b="1" dirty="0" smtClean="0">
                <a:solidFill>
                  <a:srgbClr val="800000"/>
                </a:solidFill>
                <a:latin typeface="+mj-lt"/>
                <a:cs typeface="+mn-cs"/>
              </a:rPr>
              <a:t>          Agricultural Water</a:t>
            </a:r>
          </a:p>
          <a:p>
            <a:pPr algn="ctr" eaLnBrk="0" hangingPunct="0">
              <a:defRPr/>
            </a:pPr>
            <a:r>
              <a:rPr lang="en-US" sz="4000" b="1" dirty="0" smtClean="0">
                <a:solidFill>
                  <a:srgbClr val="800000"/>
                </a:solidFill>
                <a:latin typeface="+mj-lt"/>
                <a:cs typeface="+mn-cs"/>
              </a:rPr>
              <a:t>           Irrigation Sources</a:t>
            </a:r>
            <a:endParaRPr lang="en-US" sz="4000" b="1" dirty="0">
              <a:solidFill>
                <a:srgbClr val="800000"/>
              </a:solidFill>
              <a:latin typeface="+mj-lt"/>
              <a:cs typeface="+mn-cs"/>
            </a:endParaRPr>
          </a:p>
        </p:txBody>
      </p:sp>
      <p:sp>
        <p:nvSpPr>
          <p:cNvPr id="23557" name="Rectangle 8"/>
          <p:cNvSpPr>
            <a:spLocks noChangeArrowheads="1"/>
          </p:cNvSpPr>
          <p:nvPr/>
        </p:nvSpPr>
        <p:spPr bwMode="auto">
          <a:xfrm>
            <a:off x="228600" y="1676400"/>
            <a:ext cx="7162800" cy="5016758"/>
          </a:xfrm>
          <a:prstGeom prst="rect">
            <a:avLst/>
          </a:prstGeom>
          <a:noFill/>
          <a:ln w="12700">
            <a:noFill/>
            <a:miter lim="800000"/>
            <a:headEnd/>
            <a:tailEnd/>
          </a:ln>
        </p:spPr>
        <p:txBody>
          <a:bodyPr wrap="square">
            <a:spAutoFit/>
          </a:bodyPr>
          <a:lstStyle/>
          <a:p>
            <a:pPr eaLnBrk="0" hangingPunct="0">
              <a:buFontTx/>
              <a:buChar char="•"/>
              <a:defRPr/>
            </a:pPr>
            <a:r>
              <a:rPr lang="en-US" sz="3200" u="sng" dirty="0">
                <a:solidFill>
                  <a:srgbClr val="E84E18"/>
                </a:solidFill>
                <a:latin typeface="+mn-lt"/>
                <a:cs typeface="+mn-cs"/>
              </a:rPr>
              <a:t>Surface water</a:t>
            </a:r>
            <a:r>
              <a:rPr lang="en-US" sz="3200" dirty="0">
                <a:latin typeface="+mn-lt"/>
                <a:cs typeface="+mn-cs"/>
              </a:rPr>
              <a:t> </a:t>
            </a:r>
            <a:r>
              <a:rPr lang="en-US" sz="3200" dirty="0" smtClean="0">
                <a:latin typeface="+mn-lt"/>
                <a:cs typeface="+mn-cs"/>
              </a:rPr>
              <a:t>may </a:t>
            </a:r>
            <a:r>
              <a:rPr lang="en-US" sz="3200" dirty="0">
                <a:latin typeface="+mn-lt"/>
                <a:cs typeface="+mn-cs"/>
              </a:rPr>
              <a:t>contain pathogens and parasites of </a:t>
            </a:r>
            <a:r>
              <a:rPr lang="en-US" sz="3200" dirty="0" smtClean="0">
                <a:latin typeface="+mn-lt"/>
                <a:cs typeface="+mn-cs"/>
              </a:rPr>
              <a:t>humans but rarely exceeds a Class 4 of water salinity</a:t>
            </a:r>
            <a:endParaRPr lang="en-US" sz="3200" dirty="0">
              <a:latin typeface="+mn-lt"/>
              <a:cs typeface="+mn-cs"/>
            </a:endParaRPr>
          </a:p>
          <a:p>
            <a:pPr eaLnBrk="0" hangingPunct="0">
              <a:buFontTx/>
              <a:buChar char="•"/>
              <a:defRPr/>
            </a:pPr>
            <a:r>
              <a:rPr lang="en-US" sz="3200" u="sng" dirty="0">
                <a:solidFill>
                  <a:srgbClr val="E84E18"/>
                </a:solidFill>
                <a:latin typeface="+mn-lt"/>
                <a:cs typeface="+mn-cs"/>
              </a:rPr>
              <a:t>Well (ground) water</a:t>
            </a:r>
            <a:r>
              <a:rPr lang="en-US" sz="3200" dirty="0">
                <a:latin typeface="+mn-lt"/>
                <a:cs typeface="+mn-cs"/>
              </a:rPr>
              <a:t> is less likely to harbor pathogens, </a:t>
            </a:r>
            <a:endParaRPr lang="en-US" sz="3200" dirty="0" smtClean="0">
              <a:latin typeface="+mn-lt"/>
              <a:cs typeface="+mn-cs"/>
            </a:endParaRPr>
          </a:p>
          <a:p>
            <a:pPr eaLnBrk="0" hangingPunct="0">
              <a:defRPr/>
            </a:pPr>
            <a:r>
              <a:rPr lang="en-US" sz="3200" dirty="0" smtClean="0">
                <a:latin typeface="+mn-lt"/>
                <a:cs typeface="+mn-cs"/>
              </a:rPr>
              <a:t>depending </a:t>
            </a:r>
            <a:r>
              <a:rPr lang="en-US" sz="3200" dirty="0">
                <a:latin typeface="+mn-lt"/>
                <a:cs typeface="+mn-cs"/>
              </a:rPr>
              <a:t>on depth</a:t>
            </a:r>
            <a:r>
              <a:rPr lang="en-US" sz="3200" dirty="0" smtClean="0">
                <a:latin typeface="+mn-lt"/>
                <a:cs typeface="+mn-cs"/>
              </a:rPr>
              <a:t>,</a:t>
            </a:r>
          </a:p>
          <a:p>
            <a:pPr eaLnBrk="0" hangingPunct="0">
              <a:defRPr/>
            </a:pPr>
            <a:r>
              <a:rPr lang="en-US" sz="3200" dirty="0" smtClean="0">
                <a:latin typeface="+mn-lt"/>
                <a:cs typeface="+mn-cs"/>
              </a:rPr>
              <a:t>but </a:t>
            </a:r>
            <a:r>
              <a:rPr lang="en-US" sz="3200" dirty="0">
                <a:latin typeface="+mn-lt"/>
                <a:cs typeface="+mn-cs"/>
              </a:rPr>
              <a:t>may contain </a:t>
            </a:r>
            <a:r>
              <a:rPr lang="en-US" sz="3200" dirty="0" smtClean="0">
                <a:latin typeface="+mn-lt"/>
                <a:cs typeface="+mn-cs"/>
              </a:rPr>
              <a:t>pesticide, </a:t>
            </a:r>
            <a:r>
              <a:rPr lang="en-US" sz="3200" dirty="0">
                <a:latin typeface="+mn-lt"/>
                <a:cs typeface="+mn-cs"/>
              </a:rPr>
              <a:t>residues or heavy </a:t>
            </a:r>
            <a:r>
              <a:rPr lang="en-US" sz="3200" dirty="0" smtClean="0">
                <a:latin typeface="+mn-lt"/>
                <a:cs typeface="+mn-cs"/>
              </a:rPr>
              <a:t>metals, and may</a:t>
            </a:r>
          </a:p>
          <a:p>
            <a:pPr eaLnBrk="0" hangingPunct="0">
              <a:defRPr/>
            </a:pPr>
            <a:r>
              <a:rPr lang="en-US" sz="3200" dirty="0" smtClean="0">
                <a:latin typeface="+mn-lt"/>
              </a:rPr>
              <a:t>exceed a Class 5 of</a:t>
            </a:r>
          </a:p>
          <a:p>
            <a:pPr eaLnBrk="0" hangingPunct="0">
              <a:defRPr/>
            </a:pPr>
            <a:r>
              <a:rPr lang="en-US" sz="3200" dirty="0" smtClean="0">
                <a:latin typeface="+mn-lt"/>
              </a:rPr>
              <a:t>w</a:t>
            </a:r>
            <a:r>
              <a:rPr lang="en-US" sz="3200" dirty="0" smtClean="0">
                <a:latin typeface="+mn-lt"/>
                <a:cs typeface="+mn-cs"/>
              </a:rPr>
              <a:t>ater salinity</a:t>
            </a:r>
            <a:endParaRPr lang="en-US" sz="3200" dirty="0">
              <a:latin typeface="+mn-lt"/>
              <a:cs typeface="+mn-cs"/>
            </a:endParaRPr>
          </a:p>
        </p:txBody>
      </p:sp>
      <p:pic>
        <p:nvPicPr>
          <p:cNvPr id="7" name="Picture 4" descr="H2Ofrompipe"/>
          <p:cNvPicPr>
            <a:picLocks noChangeAspect="1" noChangeArrowheads="1"/>
          </p:cNvPicPr>
          <p:nvPr/>
        </p:nvPicPr>
        <p:blipFill>
          <a:blip r:embed="rId4" cstate="print">
            <a:lum bright="20000"/>
          </a:blip>
          <a:srcRect/>
          <a:stretch>
            <a:fillRect/>
          </a:stretch>
        </p:blipFill>
        <p:spPr bwMode="auto">
          <a:xfrm>
            <a:off x="4953984" y="3962400"/>
            <a:ext cx="4190016" cy="2895600"/>
          </a:xfrm>
          <a:prstGeom prst="rect">
            <a:avLst/>
          </a:prstGeom>
          <a:noFill/>
          <a:ln w="6350">
            <a:solidFill>
              <a:schemeClr val="tx2"/>
            </a:solidFill>
            <a:miter lim="800000"/>
            <a:headEnd/>
            <a:tailEnd/>
          </a:ln>
          <a:effectLst/>
        </p:spPr>
      </p:pic>
      <p:pic>
        <p:nvPicPr>
          <p:cNvPr id="8" name="Picture 7" descr="http://agrilifecdn.tamu.edu/communications/files/2012/08/TAMAgEXTBK-300x111.png"/>
          <p:cNvPicPr/>
          <p:nvPr/>
        </p:nvPicPr>
        <p:blipFill>
          <a:blip r:embed="rId5" cstate="print"/>
          <a:srcRect/>
          <a:stretch>
            <a:fillRect/>
          </a:stretch>
        </p:blipFill>
        <p:spPr bwMode="auto">
          <a:xfrm>
            <a:off x="304800" y="228600"/>
            <a:ext cx="1609725" cy="55269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title"/>
          </p:nvPr>
        </p:nvSpPr>
        <p:spPr/>
        <p:txBody>
          <a:bodyPr/>
          <a:lstStyle/>
          <a:p>
            <a:endParaRPr lang="en-US"/>
          </a:p>
        </p:txBody>
      </p:sp>
      <p:graphicFrame>
        <p:nvGraphicFramePr>
          <p:cNvPr id="3080" name="Object 8"/>
          <p:cNvGraphicFramePr>
            <a:graphicFrameLocks noGrp="1" noChangeAspect="1"/>
          </p:cNvGraphicFramePr>
          <p:nvPr>
            <p:ph idx="1"/>
          </p:nvPr>
        </p:nvGraphicFramePr>
        <p:xfrm>
          <a:off x="0" y="0"/>
          <a:ext cx="9144000" cy="6858000"/>
        </p:xfrm>
        <a:graphic>
          <a:graphicData uri="http://schemas.openxmlformats.org/presentationml/2006/ole">
            <p:oleObj spid="_x0000_s3080" name="Chart" r:id="rId3" imgW="3718506" imgH="2888027" progId="Excel.Sheet.8">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title"/>
          </p:nvPr>
        </p:nvSpPr>
        <p:spPr/>
        <p:txBody>
          <a:bodyPr/>
          <a:lstStyle/>
          <a:p>
            <a:endParaRPr lang="en-US"/>
          </a:p>
        </p:txBody>
      </p:sp>
      <p:graphicFrame>
        <p:nvGraphicFramePr>
          <p:cNvPr id="7175" name="Object 7"/>
          <p:cNvGraphicFramePr>
            <a:graphicFrameLocks noChangeAspect="1"/>
          </p:cNvGraphicFramePr>
          <p:nvPr>
            <p:ph idx="1"/>
          </p:nvPr>
        </p:nvGraphicFramePr>
        <p:xfrm>
          <a:off x="0" y="0"/>
          <a:ext cx="9144000" cy="6858000"/>
        </p:xfrm>
        <a:graphic>
          <a:graphicData uri="http://schemas.openxmlformats.org/presentationml/2006/ole">
            <p:oleObj spid="_x0000_s7175" name="Chart" r:id="rId3" imgW="3665331" imgH="2872748" progId="Excel.Sheet.8">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p:txBody>
          <a:bodyPr/>
          <a:lstStyle/>
          <a:p>
            <a:endParaRPr lang="en-US"/>
          </a:p>
        </p:txBody>
      </p:sp>
      <p:graphicFrame>
        <p:nvGraphicFramePr>
          <p:cNvPr id="5127" name="Object 7"/>
          <p:cNvGraphicFramePr>
            <a:graphicFrameLocks noChangeAspect="1"/>
          </p:cNvGraphicFramePr>
          <p:nvPr>
            <p:ph idx="1"/>
          </p:nvPr>
        </p:nvGraphicFramePr>
        <p:xfrm>
          <a:off x="0" y="0"/>
          <a:ext cx="9144000" cy="6858000"/>
        </p:xfrm>
        <a:graphic>
          <a:graphicData uri="http://schemas.openxmlformats.org/presentationml/2006/ole">
            <p:oleObj spid="_x0000_s5127" name="Chart" r:id="rId3" imgW="3680358" imgH="2872748" progId="Excel.Sheet.8">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title"/>
          </p:nvPr>
        </p:nvSpPr>
        <p:spPr/>
        <p:txBody>
          <a:bodyPr/>
          <a:lstStyle/>
          <a:p>
            <a:endParaRPr lang="en-US"/>
          </a:p>
        </p:txBody>
      </p:sp>
      <p:graphicFrame>
        <p:nvGraphicFramePr>
          <p:cNvPr id="15367" name="Object 7"/>
          <p:cNvGraphicFramePr>
            <a:graphicFrameLocks noChangeAspect="1"/>
          </p:cNvGraphicFramePr>
          <p:nvPr>
            <p:ph idx="1"/>
          </p:nvPr>
        </p:nvGraphicFramePr>
        <p:xfrm>
          <a:off x="0" y="0"/>
          <a:ext cx="9144000" cy="6858000"/>
        </p:xfrm>
        <a:graphic>
          <a:graphicData uri="http://schemas.openxmlformats.org/presentationml/2006/ole">
            <p:oleObj spid="_x0000_s15367" name="Chart" r:id="rId3" imgW="3786998" imgH="2865252" progId="Excel.Sheet.8">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p:txBody>
          <a:bodyPr/>
          <a:lstStyle/>
          <a:p>
            <a:endParaRPr lang="en-US"/>
          </a:p>
        </p:txBody>
      </p:sp>
      <p:graphicFrame>
        <p:nvGraphicFramePr>
          <p:cNvPr id="17415" name="Object 7"/>
          <p:cNvGraphicFramePr>
            <a:graphicFrameLocks noChangeAspect="1"/>
          </p:cNvGraphicFramePr>
          <p:nvPr>
            <p:ph idx="1"/>
          </p:nvPr>
        </p:nvGraphicFramePr>
        <p:xfrm>
          <a:off x="0" y="152400"/>
          <a:ext cx="9144000" cy="6705600"/>
        </p:xfrm>
        <a:graphic>
          <a:graphicData uri="http://schemas.openxmlformats.org/presentationml/2006/ole">
            <p:oleObj spid="_x0000_s17415" name="Chart" r:id="rId3" imgW="3786998" imgH="2842189" progId="Excel.Sheet.8">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Grp="1" noChangeArrowheads="1"/>
          </p:cNvSpPr>
          <p:nvPr>
            <p:ph type="title"/>
          </p:nvPr>
        </p:nvSpPr>
        <p:spPr/>
        <p:txBody>
          <a:bodyPr/>
          <a:lstStyle/>
          <a:p>
            <a:endParaRPr lang="en-US"/>
          </a:p>
        </p:txBody>
      </p:sp>
      <p:graphicFrame>
        <p:nvGraphicFramePr>
          <p:cNvPr id="19463" name="Object 7"/>
          <p:cNvGraphicFramePr>
            <a:graphicFrameLocks noChangeAspect="1"/>
          </p:cNvGraphicFramePr>
          <p:nvPr>
            <p:ph idx="1"/>
          </p:nvPr>
        </p:nvGraphicFramePr>
        <p:xfrm>
          <a:off x="0" y="0"/>
          <a:ext cx="9144000" cy="6858000"/>
        </p:xfrm>
        <a:graphic>
          <a:graphicData uri="http://schemas.openxmlformats.org/presentationml/2006/ole">
            <p:oleObj spid="_x0000_s19463" name="Chart" r:id="rId3" imgW="3703189" imgH="2788857" progId="Excel.Sheet.8">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type="title"/>
          </p:nvPr>
        </p:nvSpPr>
        <p:spPr/>
        <p:txBody>
          <a:bodyPr/>
          <a:lstStyle/>
          <a:p>
            <a:endParaRPr lang="en-US"/>
          </a:p>
        </p:txBody>
      </p:sp>
      <p:graphicFrame>
        <p:nvGraphicFramePr>
          <p:cNvPr id="13319" name="Object 7"/>
          <p:cNvGraphicFramePr>
            <a:graphicFrameLocks noChangeAspect="1"/>
          </p:cNvGraphicFramePr>
          <p:nvPr>
            <p:ph idx="1"/>
          </p:nvPr>
        </p:nvGraphicFramePr>
        <p:xfrm>
          <a:off x="0" y="0"/>
          <a:ext cx="9144000" cy="6858000"/>
        </p:xfrm>
        <a:graphic>
          <a:graphicData uri="http://schemas.openxmlformats.org/presentationml/2006/ole">
            <p:oleObj spid="_x0000_s13319" name="Chart" r:id="rId3" imgW="3657528" imgH="2750803" progId="Excel.Sheet.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n-US"/>
          </a:p>
        </p:txBody>
      </p:sp>
      <p:sp>
        <p:nvSpPr>
          <p:cNvPr id="2051" name="Rectangle 3"/>
          <p:cNvSpPr>
            <a:spLocks noGrp="1" noChangeArrowheads="1"/>
          </p:cNvSpPr>
          <p:nvPr>
            <p:ph type="subTitle" idx="1"/>
          </p:nvPr>
        </p:nvSpPr>
        <p:spPr/>
        <p:txBody>
          <a:bodyPr/>
          <a:lstStyle/>
          <a:p>
            <a:endParaRPr lang="en-US"/>
          </a:p>
        </p:txBody>
      </p:sp>
      <p:graphicFrame>
        <p:nvGraphicFramePr>
          <p:cNvPr id="2053" name="Object 5"/>
          <p:cNvGraphicFramePr>
            <a:graphicFrameLocks noChangeAspect="1"/>
          </p:cNvGraphicFramePr>
          <p:nvPr/>
        </p:nvGraphicFramePr>
        <p:xfrm>
          <a:off x="0" y="0"/>
          <a:ext cx="9144000" cy="6858000"/>
        </p:xfrm>
        <a:graphic>
          <a:graphicData uri="http://schemas.openxmlformats.org/presentationml/2006/ole">
            <p:oleObj spid="_x0000_s2053" name="Chart" r:id="rId3" imgW="3695675" imgH="2857468" progId="Excel.Shee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type="title"/>
          </p:nvPr>
        </p:nvSpPr>
        <p:spPr/>
        <p:txBody>
          <a:bodyPr/>
          <a:lstStyle/>
          <a:p>
            <a:endParaRPr lang="en-US"/>
          </a:p>
        </p:txBody>
      </p:sp>
      <p:graphicFrame>
        <p:nvGraphicFramePr>
          <p:cNvPr id="9223" name="Object 7"/>
          <p:cNvGraphicFramePr>
            <a:graphicFrameLocks noChangeAspect="1"/>
          </p:cNvGraphicFramePr>
          <p:nvPr>
            <p:ph idx="1"/>
          </p:nvPr>
        </p:nvGraphicFramePr>
        <p:xfrm>
          <a:off x="152400" y="0"/>
          <a:ext cx="8991600" cy="6858000"/>
        </p:xfrm>
        <a:graphic>
          <a:graphicData uri="http://schemas.openxmlformats.org/presentationml/2006/ole">
            <p:oleObj spid="_x0000_s9223" name="Chart" r:id="rId3" imgW="3695675" imgH="2781362" progId="Excel.Sheet.8">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3600" b="1">
                <a:solidFill>
                  <a:schemeClr val="bg1"/>
                </a:solidFill>
              </a:rPr>
              <a:t>California/Arizona Water Database</a:t>
            </a:r>
          </a:p>
        </p:txBody>
      </p:sp>
      <p:pic>
        <p:nvPicPr>
          <p:cNvPr id="24579" name="Picture 3"/>
          <p:cNvPicPr>
            <a:picLocks noGrp="1" noChangeAspect="1" noChangeArrowheads="1"/>
          </p:cNvPicPr>
          <p:nvPr>
            <p:ph idx="1"/>
          </p:nvPr>
        </p:nvPicPr>
        <p:blipFill>
          <a:blip r:embed="rId2" cstate="print"/>
          <a:srcRect l="8125" t="30469" r="3751" b="12500"/>
          <a:stretch>
            <a:fillRect/>
          </a:stretch>
        </p:blipFill>
        <p:spPr>
          <a:xfrm>
            <a:off x="685800" y="1447800"/>
            <a:ext cx="7924800" cy="4678363"/>
          </a:xfrm>
          <a:noFill/>
          <a:ln/>
        </p:spPr>
      </p:pic>
      <p:sp>
        <p:nvSpPr>
          <p:cNvPr id="24580" name="Text Box 4"/>
          <p:cNvSpPr txBox="1">
            <a:spLocks noChangeArrowheads="1"/>
          </p:cNvSpPr>
          <p:nvPr/>
        </p:nvSpPr>
        <p:spPr bwMode="auto">
          <a:xfrm>
            <a:off x="2117725" y="6135688"/>
            <a:ext cx="1936750" cy="457200"/>
          </a:xfrm>
          <a:prstGeom prst="rect">
            <a:avLst/>
          </a:prstGeom>
          <a:noFill/>
          <a:ln w="9525">
            <a:noFill/>
            <a:miter lim="800000"/>
            <a:headEnd/>
            <a:tailEnd/>
          </a:ln>
          <a:effectLst/>
        </p:spPr>
        <p:txBody>
          <a:bodyPr wrap="none">
            <a:spAutoFit/>
          </a:bodyPr>
          <a:lstStyle/>
          <a:p>
            <a:r>
              <a:rPr lang="en-US" sz="2400" b="1">
                <a:solidFill>
                  <a:schemeClr val="bg1"/>
                </a:solidFill>
              </a:rPr>
              <a:t>Total = 2553</a:t>
            </a:r>
          </a:p>
        </p:txBody>
      </p:sp>
      <p:sp>
        <p:nvSpPr>
          <p:cNvPr id="24581" name="Text Box 5"/>
          <p:cNvSpPr txBox="1">
            <a:spLocks noChangeArrowheads="1"/>
          </p:cNvSpPr>
          <p:nvPr/>
        </p:nvSpPr>
        <p:spPr bwMode="auto">
          <a:xfrm>
            <a:off x="2574925" y="2246313"/>
            <a:ext cx="184150" cy="366712"/>
          </a:xfrm>
          <a:prstGeom prst="rect">
            <a:avLst/>
          </a:prstGeom>
          <a:noFill/>
          <a:ln w="9525">
            <a:noFill/>
            <a:miter lim="800000"/>
            <a:headEnd/>
            <a:tailEnd/>
          </a:ln>
          <a:effectLst/>
        </p:spPr>
        <p:txBody>
          <a:bodyPr wrap="none">
            <a:spAutoFit/>
          </a:bodyPr>
          <a:lstStyle/>
          <a:p>
            <a:endParaRPr lang="en-US"/>
          </a:p>
        </p:txBody>
      </p:sp>
      <p:sp>
        <p:nvSpPr>
          <p:cNvPr id="24582" name="Text Box 6"/>
          <p:cNvSpPr txBox="1">
            <a:spLocks noChangeArrowheads="1"/>
          </p:cNvSpPr>
          <p:nvPr/>
        </p:nvSpPr>
        <p:spPr bwMode="auto">
          <a:xfrm>
            <a:off x="1965325" y="5675313"/>
            <a:ext cx="831850" cy="366712"/>
          </a:xfrm>
          <a:prstGeom prst="rect">
            <a:avLst/>
          </a:prstGeom>
          <a:noFill/>
          <a:ln w="9525">
            <a:noFill/>
            <a:miter lim="800000"/>
            <a:headEnd/>
            <a:tailEnd/>
          </a:ln>
          <a:effectLst/>
        </p:spPr>
        <p:txBody>
          <a:bodyPr wrap="none">
            <a:spAutoFit/>
          </a:bodyPr>
          <a:lstStyle/>
          <a:p>
            <a:r>
              <a:rPr lang="en-US" b="1">
                <a:solidFill>
                  <a:srgbClr val="6666FF"/>
                </a:solidFill>
              </a:rPr>
              <a:t>91.6%</a:t>
            </a:r>
          </a:p>
        </p:txBody>
      </p:sp>
      <p:sp>
        <p:nvSpPr>
          <p:cNvPr id="24583" name="Text Box 7"/>
          <p:cNvSpPr txBox="1">
            <a:spLocks noChangeArrowheads="1"/>
          </p:cNvSpPr>
          <p:nvPr/>
        </p:nvSpPr>
        <p:spPr bwMode="auto">
          <a:xfrm>
            <a:off x="3260725" y="5675313"/>
            <a:ext cx="4870450" cy="366712"/>
          </a:xfrm>
          <a:prstGeom prst="rect">
            <a:avLst/>
          </a:prstGeom>
          <a:noFill/>
          <a:ln w="9525">
            <a:noFill/>
            <a:miter lim="800000"/>
            <a:headEnd/>
            <a:tailEnd/>
          </a:ln>
          <a:effectLst/>
        </p:spPr>
        <p:txBody>
          <a:bodyPr wrap="none">
            <a:spAutoFit/>
          </a:bodyPr>
          <a:lstStyle/>
          <a:p>
            <a:r>
              <a:rPr lang="en-US"/>
              <a:t>  </a:t>
            </a:r>
            <a:r>
              <a:rPr lang="en-US" b="1">
                <a:solidFill>
                  <a:srgbClr val="6666FF"/>
                </a:solidFill>
              </a:rPr>
              <a:t>5.7%             2.0%              0.4%            0.3%</a:t>
            </a:r>
          </a:p>
        </p:txBody>
      </p:sp>
      <p:sp>
        <p:nvSpPr>
          <p:cNvPr id="24584" name="Text Box 8"/>
          <p:cNvSpPr txBox="1">
            <a:spLocks noChangeArrowheads="1"/>
          </p:cNvSpPr>
          <p:nvPr/>
        </p:nvSpPr>
        <p:spPr bwMode="auto">
          <a:xfrm>
            <a:off x="3641725" y="1484313"/>
            <a:ext cx="3092450" cy="366712"/>
          </a:xfrm>
          <a:prstGeom prst="rect">
            <a:avLst/>
          </a:prstGeom>
          <a:noFill/>
          <a:ln w="9525">
            <a:noFill/>
            <a:miter lim="800000"/>
            <a:headEnd/>
            <a:tailEnd/>
          </a:ln>
          <a:effectLst/>
        </p:spPr>
        <p:txBody>
          <a:bodyPr wrap="none">
            <a:spAutoFit/>
          </a:bodyPr>
          <a:lstStyle/>
          <a:p>
            <a:r>
              <a:rPr lang="en-US" b="1"/>
              <a:t>Generic </a:t>
            </a:r>
            <a:r>
              <a:rPr lang="en-US" b="1" i="1"/>
              <a:t>E. coli</a:t>
            </a:r>
            <a:r>
              <a:rPr lang="en-US" b="1"/>
              <a:t> per 100 mls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066800"/>
          </a:xfrm>
        </p:spPr>
        <p:txBody>
          <a:bodyPr/>
          <a:lstStyle/>
          <a:p>
            <a:r>
              <a:rPr lang="en-US" dirty="0" smtClean="0"/>
              <a:t>Conductivity</a:t>
            </a:r>
            <a:endParaRPr lang="en-US" dirty="0"/>
          </a:p>
        </p:txBody>
      </p:sp>
      <p:graphicFrame>
        <p:nvGraphicFramePr>
          <p:cNvPr id="4" name="Table 3"/>
          <p:cNvGraphicFramePr>
            <a:graphicFrameLocks noGrp="1"/>
          </p:cNvGraphicFramePr>
          <p:nvPr/>
        </p:nvGraphicFramePr>
        <p:xfrm>
          <a:off x="685800" y="1752600"/>
          <a:ext cx="7772400" cy="4269056"/>
        </p:xfrm>
        <a:graphic>
          <a:graphicData uri="http://schemas.openxmlformats.org/drawingml/2006/table">
            <a:tbl>
              <a:tblPr/>
              <a:tblGrid>
                <a:gridCol w="1860650"/>
                <a:gridCol w="1550246"/>
                <a:gridCol w="1455010"/>
                <a:gridCol w="2906494"/>
              </a:tblGrid>
              <a:tr h="764528">
                <a:tc>
                  <a:txBody>
                    <a:bodyPr/>
                    <a:lstStyle/>
                    <a:p>
                      <a:pPr marL="0" marR="0" algn="l">
                        <a:lnSpc>
                          <a:spcPct val="115000"/>
                        </a:lnSpc>
                        <a:spcBef>
                          <a:spcPts val="0"/>
                        </a:spcBef>
                        <a:spcAft>
                          <a:spcPts val="0"/>
                        </a:spcAft>
                      </a:pPr>
                      <a:r>
                        <a:rPr lang="en-US" sz="1600" b="1" dirty="0">
                          <a:latin typeface="Times New Roman"/>
                          <a:ea typeface="Calibri"/>
                          <a:cs typeface="Times New Roman"/>
                        </a:rPr>
                        <a:t>Classes of Water</a:t>
                      </a:r>
                      <a:endParaRPr lang="en-US"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EC, dSm</a:t>
                      </a:r>
                      <a:r>
                        <a:rPr lang="en-US" sz="1600" b="1" baseline="30000" dirty="0">
                          <a:latin typeface="Times New Roman"/>
                          <a:ea typeface="Calibri"/>
                          <a:cs typeface="Times New Roman"/>
                        </a:rPr>
                        <a:t>-1</a:t>
                      </a:r>
                      <a:endParaRPr lang="en-US" sz="1600" b="1" dirty="0">
                        <a:latin typeface="Calibri"/>
                        <a:ea typeface="Calibri"/>
                        <a:cs typeface="Times New Roman"/>
                      </a:endParaRPr>
                    </a:p>
                    <a:p>
                      <a:pPr marL="0" marR="0" algn="l">
                        <a:lnSpc>
                          <a:spcPct val="115000"/>
                        </a:lnSpc>
                        <a:spcBef>
                          <a:spcPts val="0"/>
                        </a:spcBef>
                        <a:spcAft>
                          <a:spcPts val="0"/>
                        </a:spcAft>
                      </a:pPr>
                      <a:r>
                        <a:rPr lang="en-US" sz="1600" b="1" dirty="0" err="1">
                          <a:latin typeface="Times New Roman"/>
                          <a:ea typeface="Calibri"/>
                          <a:cs typeface="Times New Roman"/>
                        </a:rPr>
                        <a:t>mmho</a:t>
                      </a:r>
                      <a:r>
                        <a:rPr lang="en-US" sz="1600" b="1" dirty="0">
                          <a:latin typeface="Times New Roman"/>
                          <a:ea typeface="Calibri"/>
                          <a:cs typeface="Times New Roman"/>
                        </a:rPr>
                        <a:t> </a:t>
                      </a:r>
                      <a:r>
                        <a:rPr lang="en-US" sz="1600" b="1" baseline="30000" dirty="0">
                          <a:latin typeface="Times New Roman"/>
                          <a:ea typeface="Calibri"/>
                          <a:cs typeface="Times New Roman"/>
                        </a:rPr>
                        <a:t>cm-1*</a:t>
                      </a:r>
                      <a:endParaRPr lang="en-US"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TDS,</a:t>
                      </a:r>
                      <a:endParaRPr lang="en-US" sz="1600" b="1" dirty="0">
                        <a:latin typeface="Calibri"/>
                        <a:ea typeface="Calibri"/>
                        <a:cs typeface="Times New Roman"/>
                      </a:endParaRPr>
                    </a:p>
                    <a:p>
                      <a:pPr marL="0" marR="0" algn="l">
                        <a:lnSpc>
                          <a:spcPct val="115000"/>
                        </a:lnSpc>
                        <a:spcBef>
                          <a:spcPts val="0"/>
                        </a:spcBef>
                        <a:spcAft>
                          <a:spcPts val="0"/>
                        </a:spcAft>
                      </a:pPr>
                      <a:r>
                        <a:rPr lang="en-US" sz="1600" b="1" dirty="0" err="1">
                          <a:latin typeface="Times New Roman"/>
                          <a:ea typeface="Calibri"/>
                          <a:cs typeface="Times New Roman"/>
                        </a:rPr>
                        <a:t>ppm</a:t>
                      </a:r>
                      <a:endParaRPr lang="en-US"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Comments</a:t>
                      </a:r>
                      <a:endParaRPr lang="en-US"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495">
                <a:tc>
                  <a:txBody>
                    <a:bodyPr/>
                    <a:lstStyle/>
                    <a:p>
                      <a:pPr marL="0" marR="0" algn="l">
                        <a:lnSpc>
                          <a:spcPct val="115000"/>
                        </a:lnSpc>
                        <a:spcBef>
                          <a:spcPts val="0"/>
                        </a:spcBef>
                        <a:spcAft>
                          <a:spcPts val="0"/>
                        </a:spcAft>
                      </a:pPr>
                      <a:r>
                        <a:rPr lang="en-US" sz="1600" b="1" dirty="0">
                          <a:latin typeface="Times New Roman"/>
                          <a:ea typeface="Calibri"/>
                          <a:cs typeface="Times New Roman"/>
                        </a:rPr>
                        <a:t>Class 1, </a:t>
                      </a:r>
                      <a:endParaRPr lang="en-US" sz="1600" b="1" dirty="0">
                        <a:latin typeface="Calibri"/>
                        <a:ea typeface="Calibri"/>
                        <a:cs typeface="Times New Roman"/>
                      </a:endParaRPr>
                    </a:p>
                    <a:p>
                      <a:pPr marL="0" marR="0" algn="l">
                        <a:lnSpc>
                          <a:spcPct val="115000"/>
                        </a:lnSpc>
                        <a:spcBef>
                          <a:spcPts val="0"/>
                        </a:spcBef>
                        <a:spcAft>
                          <a:spcPts val="0"/>
                        </a:spcAft>
                      </a:pPr>
                      <a:r>
                        <a:rPr lang="en-US" sz="1600" b="1" dirty="0">
                          <a:latin typeface="Times New Roman"/>
                          <a:ea typeface="Calibri"/>
                          <a:cs typeface="Times New Roman"/>
                        </a:rPr>
                        <a:t>Excellent</a:t>
                      </a:r>
                      <a:endParaRPr lang="en-US"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0-0.250</a:t>
                      </a:r>
                      <a:endParaRPr lang="en-US"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175</a:t>
                      </a:r>
                      <a:endParaRPr lang="en-US"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No damage expected.</a:t>
                      </a:r>
                      <a:endParaRPr lang="en-US"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394">
                <a:tc>
                  <a:txBody>
                    <a:bodyPr/>
                    <a:lstStyle/>
                    <a:p>
                      <a:pPr marL="0" marR="0" algn="l">
                        <a:lnSpc>
                          <a:spcPct val="115000"/>
                        </a:lnSpc>
                        <a:spcBef>
                          <a:spcPts val="0"/>
                        </a:spcBef>
                        <a:spcAft>
                          <a:spcPts val="0"/>
                        </a:spcAft>
                      </a:pPr>
                      <a:r>
                        <a:rPr lang="en-US" sz="1600" b="1">
                          <a:latin typeface="Times New Roman"/>
                          <a:ea typeface="Calibri"/>
                          <a:cs typeface="Times New Roman"/>
                        </a:rPr>
                        <a:t>Class 2,</a:t>
                      </a:r>
                      <a:endParaRPr lang="en-US" sz="1600" b="1">
                        <a:latin typeface="Calibri"/>
                        <a:ea typeface="Calibri"/>
                        <a:cs typeface="Times New Roman"/>
                      </a:endParaRPr>
                    </a:p>
                    <a:p>
                      <a:pPr marL="0" marR="0" algn="l">
                        <a:lnSpc>
                          <a:spcPct val="115000"/>
                        </a:lnSpc>
                        <a:spcBef>
                          <a:spcPts val="0"/>
                        </a:spcBef>
                        <a:spcAft>
                          <a:spcPts val="0"/>
                        </a:spcAft>
                      </a:pPr>
                      <a:r>
                        <a:rPr lang="en-US" sz="1600" b="1">
                          <a:latin typeface="Times New Roman"/>
                          <a:ea typeface="Calibri"/>
                          <a:cs typeface="Times New Roman"/>
                        </a:rPr>
                        <a:t>Good</a:t>
                      </a:r>
                      <a:endParaRPr lang="en-US"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0.250-0.750</a:t>
                      </a:r>
                      <a:endParaRPr lang="en-US"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175-525</a:t>
                      </a:r>
                      <a:endParaRPr lang="en-US"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Damage to sensitive plants will occur.</a:t>
                      </a:r>
                      <a:endParaRPr lang="en-US"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4528">
                <a:tc>
                  <a:txBody>
                    <a:bodyPr/>
                    <a:lstStyle/>
                    <a:p>
                      <a:pPr marL="0" marR="0" algn="l">
                        <a:lnSpc>
                          <a:spcPct val="115000"/>
                        </a:lnSpc>
                        <a:spcBef>
                          <a:spcPts val="0"/>
                        </a:spcBef>
                        <a:spcAft>
                          <a:spcPts val="0"/>
                        </a:spcAft>
                      </a:pPr>
                      <a:r>
                        <a:rPr lang="en-US" sz="1600" b="1" dirty="0">
                          <a:latin typeface="Times New Roman"/>
                          <a:ea typeface="Calibri"/>
                          <a:cs typeface="Times New Roman"/>
                        </a:rPr>
                        <a:t>Class 3,</a:t>
                      </a:r>
                      <a:endParaRPr lang="en-US" sz="1600" b="1" dirty="0">
                        <a:latin typeface="Calibri"/>
                        <a:ea typeface="Calibri"/>
                        <a:cs typeface="Times New Roman"/>
                      </a:endParaRPr>
                    </a:p>
                    <a:p>
                      <a:pPr marL="0" marR="0" algn="l">
                        <a:lnSpc>
                          <a:spcPct val="115000"/>
                        </a:lnSpc>
                        <a:spcBef>
                          <a:spcPts val="0"/>
                        </a:spcBef>
                        <a:spcAft>
                          <a:spcPts val="0"/>
                        </a:spcAft>
                      </a:pPr>
                      <a:r>
                        <a:rPr lang="en-US" sz="1600" b="1" dirty="0">
                          <a:latin typeface="Times New Roman"/>
                          <a:ea typeface="Calibri"/>
                          <a:cs typeface="Times New Roman"/>
                        </a:rPr>
                        <a:t>Permissible</a:t>
                      </a:r>
                      <a:endParaRPr lang="en-US"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0.750-2.0</a:t>
                      </a:r>
                      <a:endParaRPr lang="en-US"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525-1400</a:t>
                      </a:r>
                      <a:endParaRPr lang="en-US"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Damage to plants with low salinity tolerance will likely occur.</a:t>
                      </a:r>
                      <a:endParaRPr lang="en-US"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660">
                <a:tc>
                  <a:txBody>
                    <a:bodyPr/>
                    <a:lstStyle/>
                    <a:p>
                      <a:pPr marL="0" marR="0" algn="l">
                        <a:lnSpc>
                          <a:spcPct val="115000"/>
                        </a:lnSpc>
                        <a:spcBef>
                          <a:spcPts val="0"/>
                        </a:spcBef>
                        <a:spcAft>
                          <a:spcPts val="0"/>
                        </a:spcAft>
                      </a:pPr>
                      <a:r>
                        <a:rPr lang="en-US" sz="1600" b="1">
                          <a:latin typeface="Times New Roman"/>
                          <a:ea typeface="Calibri"/>
                          <a:cs typeface="Times New Roman"/>
                        </a:rPr>
                        <a:t>Class 4, </a:t>
                      </a:r>
                      <a:endParaRPr lang="en-US" sz="1600" b="1">
                        <a:latin typeface="Calibri"/>
                        <a:ea typeface="Calibri"/>
                        <a:cs typeface="Times New Roman"/>
                      </a:endParaRPr>
                    </a:p>
                    <a:p>
                      <a:pPr marL="0" marR="0" algn="l">
                        <a:lnSpc>
                          <a:spcPct val="115000"/>
                        </a:lnSpc>
                        <a:spcBef>
                          <a:spcPts val="0"/>
                        </a:spcBef>
                        <a:spcAft>
                          <a:spcPts val="0"/>
                        </a:spcAft>
                      </a:pPr>
                      <a:r>
                        <a:rPr lang="en-US" sz="1600" b="1">
                          <a:latin typeface="Times New Roman"/>
                          <a:ea typeface="Calibri"/>
                          <a:cs typeface="Times New Roman"/>
                        </a:rPr>
                        <a:t>Doubtful</a:t>
                      </a:r>
                      <a:endParaRPr lang="en-US"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2.0-3.0</a:t>
                      </a:r>
                      <a:endParaRPr lang="en-US"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1400-2100</a:t>
                      </a:r>
                      <a:endParaRPr lang="en-US"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Damage to plants with high tolerance to salinity may occur.</a:t>
                      </a:r>
                      <a:endParaRPr lang="en-US"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394">
                <a:tc>
                  <a:txBody>
                    <a:bodyPr/>
                    <a:lstStyle/>
                    <a:p>
                      <a:pPr marL="0" marR="0" algn="l">
                        <a:lnSpc>
                          <a:spcPct val="115000"/>
                        </a:lnSpc>
                        <a:spcBef>
                          <a:spcPts val="0"/>
                        </a:spcBef>
                        <a:spcAft>
                          <a:spcPts val="0"/>
                        </a:spcAft>
                      </a:pPr>
                      <a:r>
                        <a:rPr lang="en-US" sz="1600" b="1">
                          <a:latin typeface="Times New Roman"/>
                          <a:ea typeface="Calibri"/>
                          <a:cs typeface="Times New Roman"/>
                        </a:rPr>
                        <a:t>Class 5,</a:t>
                      </a:r>
                      <a:endParaRPr lang="en-US" sz="1600" b="1">
                        <a:latin typeface="Calibri"/>
                        <a:ea typeface="Calibri"/>
                        <a:cs typeface="Times New Roman"/>
                      </a:endParaRPr>
                    </a:p>
                    <a:p>
                      <a:pPr marL="0" marR="0" algn="l">
                        <a:lnSpc>
                          <a:spcPct val="115000"/>
                        </a:lnSpc>
                        <a:spcBef>
                          <a:spcPts val="0"/>
                        </a:spcBef>
                        <a:spcAft>
                          <a:spcPts val="0"/>
                        </a:spcAft>
                      </a:pPr>
                      <a:r>
                        <a:rPr lang="en-US" sz="1600" b="1">
                          <a:latin typeface="Times New Roman"/>
                          <a:ea typeface="Calibri"/>
                          <a:cs typeface="Times New Roman"/>
                        </a:rPr>
                        <a:t>Unsuitable</a:t>
                      </a:r>
                      <a:endParaRPr lang="en-US"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&gt;3.0</a:t>
                      </a:r>
                      <a:endParaRPr lang="en-US"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&gt;2100</a:t>
                      </a:r>
                      <a:endParaRPr lang="en-US"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Same as </a:t>
                      </a:r>
                      <a:r>
                        <a:rPr lang="en-US" sz="1600" b="1" dirty="0" smtClean="0">
                          <a:latin typeface="Times New Roman"/>
                          <a:ea typeface="Calibri"/>
                          <a:cs typeface="Times New Roman"/>
                        </a:rPr>
                        <a:t>above</a:t>
                      </a:r>
                      <a:r>
                        <a:rPr lang="en-US" sz="1600" b="1" baseline="0" dirty="0" smtClean="0">
                          <a:latin typeface="Times New Roman"/>
                          <a:ea typeface="Calibri"/>
                          <a:cs typeface="Times New Roman"/>
                        </a:rPr>
                        <a:t> but generally not recommended for crop use.</a:t>
                      </a:r>
                      <a:endParaRPr lang="en-US"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1219200" y="6172200"/>
            <a:ext cx="6400800" cy="276999"/>
          </a:xfrm>
          <a:prstGeom prst="rect">
            <a:avLst/>
          </a:prstGeom>
          <a:noFill/>
        </p:spPr>
        <p:txBody>
          <a:bodyPr wrap="square" rtlCol="0">
            <a:spAutoFit/>
          </a:bodyPr>
          <a:lstStyle/>
          <a:p>
            <a:r>
              <a:rPr lang="en-US" sz="1200" b="1" dirty="0" smtClean="0">
                <a:latin typeface="Calibri" pitchFamily="34" charset="0"/>
                <a:cs typeface="Calibri" pitchFamily="34" charset="0"/>
              </a:rPr>
              <a:t>Based on </a:t>
            </a:r>
            <a:r>
              <a:rPr lang="en-US" sz="1200" b="1" dirty="0" err="1" smtClean="0">
                <a:latin typeface="Calibri" pitchFamily="34" charset="0"/>
                <a:cs typeface="Calibri" pitchFamily="34" charset="0"/>
              </a:rPr>
              <a:t>Provin</a:t>
            </a:r>
            <a:r>
              <a:rPr lang="en-US" sz="1200" b="1" dirty="0" smtClean="0">
                <a:latin typeface="Calibri" pitchFamily="34" charset="0"/>
                <a:cs typeface="Calibri" pitchFamily="34" charset="0"/>
              </a:rPr>
              <a:t> and Pitt    Description of Water Analysis Parameters SCS-2002-10 </a:t>
            </a:r>
            <a:endParaRPr lang="en-US" sz="1200" b="1" dirty="0">
              <a:latin typeface="Calibri" pitchFamily="34" charset="0"/>
              <a:cs typeface="Calibri" pitchFamily="34" charset="0"/>
            </a:endParaRPr>
          </a:p>
        </p:txBody>
      </p:sp>
      <p:pic>
        <p:nvPicPr>
          <p:cNvPr id="7" name="Picture 6" descr="http://agrilifecdn.tamu.edu/communications/files/2012/08/TAMAgEXTBK-300x111.png"/>
          <p:cNvPicPr/>
          <p:nvPr/>
        </p:nvPicPr>
        <p:blipFill>
          <a:blip r:embed="rId2" cstate="print"/>
          <a:srcRect/>
          <a:stretch>
            <a:fillRect/>
          </a:stretch>
        </p:blipFill>
        <p:spPr bwMode="auto">
          <a:xfrm>
            <a:off x="152400" y="228600"/>
            <a:ext cx="1609725" cy="5526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flipV="1">
            <a:off x="914400" y="4075970"/>
            <a:ext cx="7772400" cy="369332"/>
          </a:xfrm>
          <a:prstGeom prst="rect">
            <a:avLst/>
          </a:prstGeom>
        </p:spPr>
        <p:txBody>
          <a:bodyPr wrap="square">
            <a:spAutoFit/>
          </a:bodyPr>
          <a:lstStyle/>
          <a:p>
            <a:r>
              <a:rPr lang="en-US" dirty="0" smtClean="0"/>
              <a:t>http://www.fda.gov/Food/GuidanceRegulation/FSMA/ucm334552.htm#E</a:t>
            </a:r>
            <a:endParaRPr lang="en-US" dirty="0"/>
          </a:p>
        </p:txBody>
      </p:sp>
      <p:sp>
        <p:nvSpPr>
          <p:cNvPr id="3" name="Rectangle 2"/>
          <p:cNvSpPr/>
          <p:nvPr/>
        </p:nvSpPr>
        <p:spPr>
          <a:xfrm rot="10800000" flipV="1">
            <a:off x="914400" y="4904599"/>
            <a:ext cx="7162800" cy="369332"/>
          </a:xfrm>
          <a:prstGeom prst="rect">
            <a:avLst/>
          </a:prstGeom>
        </p:spPr>
        <p:txBody>
          <a:bodyPr wrap="square">
            <a:spAutoFit/>
          </a:bodyPr>
          <a:lstStyle/>
          <a:p>
            <a:r>
              <a:rPr lang="en-US" dirty="0" smtClean="0"/>
              <a:t>http://soiltesting.tamu.edu/webpages/publications.html</a:t>
            </a:r>
            <a:endParaRPr lang="en-US" dirty="0"/>
          </a:p>
        </p:txBody>
      </p:sp>
      <p:pic>
        <p:nvPicPr>
          <p:cNvPr id="4" name="Picture 3" descr="http://agrilifecdn.tamu.edu/communications/files/2012/08/TAMAgEXTBK-300x111.png"/>
          <p:cNvPicPr/>
          <p:nvPr/>
        </p:nvPicPr>
        <p:blipFill>
          <a:blip r:embed="rId2" cstate="print"/>
          <a:srcRect/>
          <a:stretch>
            <a:fillRect/>
          </a:stretch>
        </p:blipFill>
        <p:spPr bwMode="auto">
          <a:xfrm>
            <a:off x="304800" y="304800"/>
            <a:ext cx="1609725" cy="552695"/>
          </a:xfrm>
          <a:prstGeom prst="rect">
            <a:avLst/>
          </a:prstGeom>
          <a:noFill/>
          <a:ln w="9525">
            <a:noFill/>
            <a:miter lim="800000"/>
            <a:headEnd/>
            <a:tailEnd/>
          </a:ln>
        </p:spPr>
      </p:pic>
      <p:sp>
        <p:nvSpPr>
          <p:cNvPr id="5" name="TextBox 4"/>
          <p:cNvSpPr txBox="1"/>
          <p:nvPr/>
        </p:nvSpPr>
        <p:spPr>
          <a:xfrm>
            <a:off x="914400" y="914400"/>
            <a:ext cx="6400800" cy="2862322"/>
          </a:xfrm>
          <a:prstGeom prst="rect">
            <a:avLst/>
          </a:prstGeom>
          <a:noFill/>
        </p:spPr>
        <p:txBody>
          <a:bodyPr wrap="square" rtlCol="0">
            <a:spAutoFit/>
          </a:bodyPr>
          <a:lstStyle/>
          <a:p>
            <a:pPr algn="ctr"/>
            <a:r>
              <a:rPr lang="en-US" sz="2400" b="1" dirty="0" smtClean="0"/>
              <a:t>						</a:t>
            </a:r>
            <a:r>
              <a:rPr lang="en-US" sz="3600" b="1" dirty="0" smtClean="0"/>
              <a:t>QUESTIONS?</a:t>
            </a:r>
            <a:endParaRPr lang="en-US" sz="2400" b="1" dirty="0" smtClean="0"/>
          </a:p>
          <a:p>
            <a:endParaRPr lang="en-US" sz="2400" b="1" dirty="0" smtClean="0"/>
          </a:p>
          <a:p>
            <a:endParaRPr lang="en-US" sz="2400" b="1" dirty="0" smtClean="0"/>
          </a:p>
          <a:p>
            <a:endParaRPr lang="en-US" sz="2400" b="1" dirty="0" smtClean="0"/>
          </a:p>
          <a:p>
            <a:endParaRPr lang="en-US" sz="2400" b="1" dirty="0" smtClean="0"/>
          </a:p>
          <a:p>
            <a:r>
              <a:rPr lang="en-US" sz="2400" b="1" dirty="0" smtClean="0"/>
              <a:t>LINKS</a:t>
            </a: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09600"/>
          </a:xfrm>
        </p:spPr>
        <p:txBody>
          <a:bodyPr/>
          <a:lstStyle/>
          <a:p>
            <a:r>
              <a:rPr lang="en-US" dirty="0" smtClean="0"/>
              <a:t>Expected Yield with EC values</a:t>
            </a:r>
            <a:endParaRPr lang="en-US" dirty="0"/>
          </a:p>
        </p:txBody>
      </p:sp>
      <p:graphicFrame>
        <p:nvGraphicFramePr>
          <p:cNvPr id="4" name="Table 3"/>
          <p:cNvGraphicFramePr>
            <a:graphicFrameLocks noGrp="1"/>
          </p:cNvGraphicFramePr>
          <p:nvPr/>
        </p:nvGraphicFramePr>
        <p:xfrm>
          <a:off x="762000" y="1752597"/>
          <a:ext cx="7315201" cy="4114802"/>
        </p:xfrm>
        <a:graphic>
          <a:graphicData uri="http://schemas.openxmlformats.org/drawingml/2006/table">
            <a:tbl>
              <a:tblPr/>
              <a:tblGrid>
                <a:gridCol w="1376305"/>
                <a:gridCol w="808341"/>
                <a:gridCol w="844062"/>
                <a:gridCol w="633046"/>
                <a:gridCol w="1017201"/>
                <a:gridCol w="1290922"/>
                <a:gridCol w="1345324"/>
              </a:tblGrid>
              <a:tr h="278286">
                <a:tc>
                  <a:txBody>
                    <a:bodyPr/>
                    <a:lstStyle/>
                    <a:p>
                      <a:endParaRPr lang="en-US" sz="1300" dirty="0"/>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300"/>
                    </a:p>
                  </a:txBody>
                  <a:tcPr marL="68207" marR="68207" marT="34103" marB="34103">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a:txBody>
                    <a:bodyPr/>
                    <a:lstStyle/>
                    <a:p>
                      <a:endParaRPr lang="en-US" sz="1300"/>
                    </a:p>
                  </a:txBody>
                  <a:tcPr marL="68207" marR="68207" marT="34103" marB="34103">
                    <a:lnB w="12700" cap="flat" cmpd="sng" algn="ctr">
                      <a:solidFill>
                        <a:srgbClr val="000000"/>
                      </a:solidFill>
                      <a:prstDash val="solid"/>
                      <a:round/>
                      <a:headEnd type="none" w="med" len="med"/>
                      <a:tailEnd type="none" w="med" len="med"/>
                    </a:lnB>
                  </a:tcPr>
                </a:tc>
                <a:tc>
                  <a:txBody>
                    <a:bodyPr/>
                    <a:lstStyle/>
                    <a:p>
                      <a:endParaRPr lang="en-US" sz="1300"/>
                    </a:p>
                  </a:txBody>
                  <a:tcPr marL="68207" marR="68207" marT="34103" marB="34103">
                    <a:lnB w="12700" cap="flat" cmpd="sng" algn="ctr">
                      <a:solidFill>
                        <a:srgbClr val="000000"/>
                      </a:solidFill>
                      <a:prstDash val="solid"/>
                      <a:round/>
                      <a:headEnd type="none" w="med" len="med"/>
                      <a:tailEnd type="none" w="med" len="med"/>
                    </a:lnB>
                  </a:tcPr>
                </a:tc>
                <a:tc>
                  <a:txBody>
                    <a:bodyPr/>
                    <a:lstStyle/>
                    <a:p>
                      <a:endParaRPr lang="en-US" sz="1300"/>
                    </a:p>
                  </a:txBody>
                  <a:tcPr marL="68207" marR="68207" marT="34103" marB="34103">
                    <a:lnB w="12700" cap="flat" cmpd="sng" algn="ctr">
                      <a:solidFill>
                        <a:srgbClr val="000000"/>
                      </a:solidFill>
                      <a:prstDash val="solid"/>
                      <a:round/>
                      <a:headEnd type="none" w="med" len="med"/>
                      <a:tailEnd type="none" w="med" len="med"/>
                    </a:lnB>
                  </a:tcPr>
                </a:tc>
                <a:tc>
                  <a:txBody>
                    <a:bodyPr/>
                    <a:lstStyle/>
                    <a:p>
                      <a:endParaRPr lang="en-US" sz="1300"/>
                    </a:p>
                  </a:txBody>
                  <a:tcPr marL="68207" marR="68207" marT="34103" marB="34103">
                    <a:lnB w="12700" cap="flat" cmpd="sng" algn="ctr">
                      <a:solidFill>
                        <a:srgbClr val="000000"/>
                      </a:solidFill>
                      <a:prstDash val="solid"/>
                      <a:round/>
                      <a:headEnd type="none" w="med" len="med"/>
                      <a:tailEnd type="none" w="med" len="med"/>
                    </a:lnB>
                  </a:tcPr>
                </a:tc>
                <a:tc>
                  <a:txBody>
                    <a:bodyPr/>
                    <a:lstStyle/>
                    <a:p>
                      <a:endParaRPr lang="en-US" sz="1300" dirty="0"/>
                    </a:p>
                  </a:txBody>
                  <a:tcPr marL="68207" marR="68207" marT="34103" marB="34103">
                    <a:lnB w="12700" cap="flat" cmpd="sng" algn="ctr">
                      <a:solidFill>
                        <a:srgbClr val="000000"/>
                      </a:solidFill>
                      <a:prstDash val="solid"/>
                      <a:round/>
                      <a:headEnd type="none" w="med" len="med"/>
                      <a:tailEnd type="none" w="med" len="med"/>
                    </a:lnB>
                  </a:tcPr>
                </a:tc>
              </a:tr>
              <a:tr h="661468">
                <a:tc>
                  <a:txBody>
                    <a:bodyPr/>
                    <a:lstStyle/>
                    <a:p>
                      <a:pPr marL="0" marR="0" algn="l">
                        <a:lnSpc>
                          <a:spcPct val="115000"/>
                        </a:lnSpc>
                        <a:spcBef>
                          <a:spcPts val="0"/>
                        </a:spcBef>
                        <a:spcAft>
                          <a:spcPts val="0"/>
                        </a:spcAft>
                      </a:pPr>
                      <a:r>
                        <a:rPr lang="en-US" sz="1600" b="1" dirty="0">
                          <a:latin typeface="Times New Roman"/>
                          <a:ea typeface="Calibri"/>
                          <a:cs typeface="Times New Roman"/>
                        </a:rPr>
                        <a:t>Vegetable </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100%</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90%</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75%</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50%</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Salt</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Boron</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881">
                <a:tc>
                  <a:txBody>
                    <a:bodyPr/>
                    <a:lstStyle/>
                    <a:p>
                      <a:pPr marL="0" marR="0" algn="l">
                        <a:lnSpc>
                          <a:spcPct val="115000"/>
                        </a:lnSpc>
                        <a:spcBef>
                          <a:spcPts val="0"/>
                        </a:spcBef>
                        <a:spcAft>
                          <a:spcPts val="0"/>
                        </a:spcAft>
                      </a:pPr>
                      <a:r>
                        <a:rPr lang="en-US" sz="1600" b="1">
                          <a:latin typeface="Times New Roman"/>
                          <a:ea typeface="Calibri"/>
                          <a:cs typeface="Times New Roman"/>
                        </a:rPr>
                        <a:t>Cabbage</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1.2</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1.9</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2.9</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4.6</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M</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MT</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881">
                <a:tc>
                  <a:txBody>
                    <a:bodyPr/>
                    <a:lstStyle/>
                    <a:p>
                      <a:pPr marL="0" marR="0" algn="l">
                        <a:lnSpc>
                          <a:spcPct val="115000"/>
                        </a:lnSpc>
                        <a:spcBef>
                          <a:spcPts val="0"/>
                        </a:spcBef>
                        <a:spcAft>
                          <a:spcPts val="0"/>
                        </a:spcAft>
                      </a:pPr>
                      <a:r>
                        <a:rPr lang="en-US" sz="1600" b="1">
                          <a:latin typeface="Times New Roman"/>
                          <a:ea typeface="Calibri"/>
                          <a:cs typeface="Times New Roman"/>
                        </a:rPr>
                        <a:t>Celery</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1.2</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2.3</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3.9</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6.6</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MS</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VT</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881">
                <a:tc>
                  <a:txBody>
                    <a:bodyPr/>
                    <a:lstStyle/>
                    <a:p>
                      <a:pPr marL="0" marR="0" algn="l">
                        <a:lnSpc>
                          <a:spcPct val="115000"/>
                        </a:lnSpc>
                        <a:spcBef>
                          <a:spcPts val="0"/>
                        </a:spcBef>
                        <a:spcAft>
                          <a:spcPts val="0"/>
                        </a:spcAft>
                      </a:pPr>
                      <a:r>
                        <a:rPr lang="en-US" sz="1600" b="1">
                          <a:latin typeface="Times New Roman"/>
                          <a:ea typeface="Calibri"/>
                          <a:cs typeface="Times New Roman"/>
                        </a:rPr>
                        <a:t>Corn, sweet</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1.1</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1.7</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2.5</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3.9</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MS</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VT</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881">
                <a:tc>
                  <a:txBody>
                    <a:bodyPr/>
                    <a:lstStyle/>
                    <a:p>
                      <a:pPr marL="0" marR="0" algn="l">
                        <a:lnSpc>
                          <a:spcPct val="115000"/>
                        </a:lnSpc>
                        <a:spcBef>
                          <a:spcPts val="0"/>
                        </a:spcBef>
                        <a:spcAft>
                          <a:spcPts val="0"/>
                        </a:spcAft>
                      </a:pPr>
                      <a:r>
                        <a:rPr lang="en-US" sz="1600" b="1" dirty="0" smtClean="0">
                          <a:latin typeface="Times New Roman"/>
                          <a:ea typeface="Calibri"/>
                          <a:cs typeface="Times New Roman"/>
                        </a:rPr>
                        <a:t>Cucumber</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smtClean="0">
                          <a:latin typeface="Times New Roman"/>
                          <a:ea typeface="Calibri"/>
                          <a:cs typeface="Times New Roman"/>
                        </a:rPr>
                        <a:t>1.7</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smtClean="0">
                          <a:latin typeface="Times New Roman"/>
                          <a:ea typeface="Calibri"/>
                          <a:cs typeface="Times New Roman"/>
                        </a:rPr>
                        <a:t>2.2</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smtClean="0">
                          <a:latin typeface="Times New Roman"/>
                          <a:ea typeface="Calibri"/>
                          <a:cs typeface="Times New Roman"/>
                        </a:rPr>
                        <a:t>2.9</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smtClean="0">
                          <a:latin typeface="Times New Roman"/>
                          <a:ea typeface="Calibri"/>
                          <a:cs typeface="Times New Roman"/>
                        </a:rPr>
                        <a:t>4.2</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smtClean="0">
                          <a:latin typeface="Times New Roman"/>
                          <a:ea typeface="Calibri"/>
                          <a:cs typeface="Times New Roman"/>
                        </a:rPr>
                        <a:t>MS</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smtClean="0">
                          <a:latin typeface="Times New Roman"/>
                          <a:ea typeface="Calibri"/>
                          <a:cs typeface="Times New Roman"/>
                        </a:rPr>
                        <a:t>MS</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881">
                <a:tc>
                  <a:txBody>
                    <a:bodyPr/>
                    <a:lstStyle/>
                    <a:p>
                      <a:pPr marL="0" marR="0" algn="l">
                        <a:lnSpc>
                          <a:spcPct val="115000"/>
                        </a:lnSpc>
                        <a:spcBef>
                          <a:spcPts val="0"/>
                        </a:spcBef>
                        <a:spcAft>
                          <a:spcPts val="0"/>
                        </a:spcAft>
                      </a:pPr>
                      <a:r>
                        <a:rPr lang="en-US" sz="1600" b="1">
                          <a:latin typeface="Times New Roman"/>
                          <a:ea typeface="Calibri"/>
                          <a:cs typeface="Times New Roman"/>
                        </a:rPr>
                        <a:t>Onion</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0.8</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1.2</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1.8</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2.9</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S</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S</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881">
                <a:tc>
                  <a:txBody>
                    <a:bodyPr/>
                    <a:lstStyle/>
                    <a:p>
                      <a:pPr marL="0" marR="0" algn="l">
                        <a:lnSpc>
                          <a:spcPct val="115000"/>
                        </a:lnSpc>
                        <a:spcBef>
                          <a:spcPts val="0"/>
                        </a:spcBef>
                        <a:spcAft>
                          <a:spcPts val="0"/>
                        </a:spcAft>
                      </a:pPr>
                      <a:r>
                        <a:rPr lang="en-US" sz="1600" b="1">
                          <a:latin typeface="Times New Roman"/>
                          <a:ea typeface="Calibri"/>
                          <a:cs typeface="Times New Roman"/>
                        </a:rPr>
                        <a:t>Pepper</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1.0</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1.5</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2.2</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3.4</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MS</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MS</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881">
                <a:tc>
                  <a:txBody>
                    <a:bodyPr/>
                    <a:lstStyle/>
                    <a:p>
                      <a:pPr marL="0" marR="0" algn="l">
                        <a:lnSpc>
                          <a:spcPct val="115000"/>
                        </a:lnSpc>
                        <a:spcBef>
                          <a:spcPts val="0"/>
                        </a:spcBef>
                        <a:spcAft>
                          <a:spcPts val="0"/>
                        </a:spcAft>
                      </a:pPr>
                      <a:r>
                        <a:rPr lang="en-US" sz="1600" b="1">
                          <a:latin typeface="Times New Roman"/>
                          <a:ea typeface="Calibri"/>
                          <a:cs typeface="Times New Roman"/>
                        </a:rPr>
                        <a:t>Spinach</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1.3</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2.2</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3.5</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5.7</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MS</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881">
                <a:tc>
                  <a:txBody>
                    <a:bodyPr/>
                    <a:lstStyle/>
                    <a:p>
                      <a:pPr marL="0" marR="0" algn="l">
                        <a:lnSpc>
                          <a:spcPct val="115000"/>
                        </a:lnSpc>
                        <a:spcBef>
                          <a:spcPts val="0"/>
                        </a:spcBef>
                        <a:spcAft>
                          <a:spcPts val="0"/>
                        </a:spcAft>
                      </a:pPr>
                      <a:r>
                        <a:rPr lang="en-US" sz="1600" b="1">
                          <a:latin typeface="Times New Roman"/>
                          <a:ea typeface="Calibri"/>
                          <a:cs typeface="Times New Roman"/>
                        </a:rPr>
                        <a:t>Tomato</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1.7</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2.3</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3.4</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5.0</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a:ea typeface="Calibri"/>
                          <a:cs typeface="Times New Roman"/>
                        </a:rPr>
                        <a:t>MS</a:t>
                      </a:r>
                      <a:endParaRPr lang="en-US" sz="1600" b="1">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a:ea typeface="Calibri"/>
                          <a:cs typeface="Times New Roman"/>
                        </a:rPr>
                        <a:t>T</a:t>
                      </a:r>
                      <a:endParaRPr lang="en-US" sz="1600" b="1" dirty="0">
                        <a:latin typeface="Calibri"/>
                        <a:ea typeface="Calibri"/>
                        <a:cs typeface="Times New Roman"/>
                      </a:endParaRPr>
                    </a:p>
                  </a:txBody>
                  <a:tcPr marL="51155" marR="51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4513" name="Rectangle 1"/>
          <p:cNvSpPr>
            <a:spLocks noChangeArrowheads="1"/>
          </p:cNvSpPr>
          <p:nvPr/>
        </p:nvSpPr>
        <p:spPr bwMode="auto">
          <a:xfrm>
            <a:off x="1219200" y="6013968"/>
            <a:ext cx="7924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*Based on data from Mass and Grattan 1999.</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**Sensitive (S), moderately sensitive (MS), moderately tolerant (MT), and very tolerant (VT).</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http://agrilifecdn.tamu.edu/communications/files/2012/08/TAMAgEXTBK-300x111.png"/>
          <p:cNvPicPr/>
          <p:nvPr/>
        </p:nvPicPr>
        <p:blipFill>
          <a:blip r:embed="rId2" cstate="print"/>
          <a:srcRect/>
          <a:stretch>
            <a:fillRect/>
          </a:stretch>
        </p:blipFill>
        <p:spPr bwMode="auto">
          <a:xfrm>
            <a:off x="152400" y="152400"/>
            <a:ext cx="1609725" cy="5526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7315200" cy="350838"/>
          </a:xfrm>
        </p:spPr>
        <p:txBody>
          <a:bodyPr/>
          <a:lstStyle/>
          <a:p>
            <a:r>
              <a:rPr lang="en-US" sz="3600" dirty="0" smtClean="0"/>
              <a:t>Estimated Water Requirements</a:t>
            </a:r>
            <a:endParaRPr lang="en-US" sz="3600" dirty="0"/>
          </a:p>
        </p:txBody>
      </p:sp>
      <p:graphicFrame>
        <p:nvGraphicFramePr>
          <p:cNvPr id="5" name="Table 4"/>
          <p:cNvGraphicFramePr>
            <a:graphicFrameLocks noGrp="1"/>
          </p:cNvGraphicFramePr>
          <p:nvPr/>
        </p:nvGraphicFramePr>
        <p:xfrm>
          <a:off x="762000" y="1828800"/>
          <a:ext cx="7772400" cy="4267200"/>
        </p:xfrm>
        <a:graphic>
          <a:graphicData uri="http://schemas.openxmlformats.org/drawingml/2006/table">
            <a:tbl>
              <a:tblPr/>
              <a:tblGrid>
                <a:gridCol w="2590800"/>
                <a:gridCol w="1981200"/>
                <a:gridCol w="3200400"/>
              </a:tblGrid>
              <a:tr h="304800">
                <a:tc>
                  <a:txBody>
                    <a:bodyPr/>
                    <a:lstStyle/>
                    <a:p>
                      <a:pPr marL="0" marR="0" algn="l">
                        <a:lnSpc>
                          <a:spcPct val="115000"/>
                        </a:lnSpc>
                        <a:spcBef>
                          <a:spcPts val="0"/>
                        </a:spcBef>
                        <a:spcAft>
                          <a:spcPts val="0"/>
                        </a:spcAft>
                      </a:pPr>
                      <a:r>
                        <a:rPr lang="en-US" sz="1600" b="1" dirty="0">
                          <a:latin typeface="Times New Roman" pitchFamily="18" charset="0"/>
                          <a:ea typeface="Calibri"/>
                          <a:cs typeface="Times New Roman" pitchFamily="18" charset="0"/>
                        </a:rPr>
                        <a:t>Crop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pitchFamily="18" charset="0"/>
                          <a:ea typeface="Calibri"/>
                          <a:cs typeface="Times New Roman" pitchFamily="18" charset="0"/>
                        </a:rPr>
                        <a:t>Inches/acre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pitchFamily="18" charset="0"/>
                          <a:ea typeface="Calibri"/>
                          <a:cs typeface="Times New Roman" pitchFamily="18" charset="0"/>
                        </a:rPr>
                        <a:t>Critical need stage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l">
                        <a:lnSpc>
                          <a:spcPct val="115000"/>
                        </a:lnSpc>
                        <a:spcBef>
                          <a:spcPts val="0"/>
                        </a:spcBef>
                        <a:spcAft>
                          <a:spcPts val="0"/>
                        </a:spcAft>
                      </a:pPr>
                      <a:r>
                        <a:rPr lang="en-US" sz="1600" b="1" dirty="0">
                          <a:latin typeface="Times New Roman" pitchFamily="18" charset="0"/>
                          <a:ea typeface="Calibri"/>
                          <a:cs typeface="Times New Roman" pitchFamily="18" charset="0"/>
                        </a:rPr>
                        <a:t>Cabbage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pitchFamily="18" charset="0"/>
                          <a:ea typeface="Calibri"/>
                          <a:cs typeface="Times New Roman" pitchFamily="18" charset="0"/>
                        </a:rPr>
                        <a:t>20-30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pitchFamily="18" charset="0"/>
                          <a:ea typeface="Calibri"/>
                          <a:cs typeface="Times New Roman" pitchFamily="18" charset="0"/>
                        </a:rPr>
                        <a:t>Uniform throughout growth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l">
                        <a:lnSpc>
                          <a:spcPct val="115000"/>
                        </a:lnSpc>
                        <a:spcBef>
                          <a:spcPts val="0"/>
                        </a:spcBef>
                        <a:spcAft>
                          <a:spcPts val="0"/>
                        </a:spcAft>
                      </a:pPr>
                      <a:r>
                        <a:rPr lang="en-US" sz="1600" b="1" dirty="0">
                          <a:latin typeface="Times New Roman" pitchFamily="18" charset="0"/>
                          <a:ea typeface="Calibri"/>
                          <a:cs typeface="Times New Roman" pitchFamily="18" charset="0"/>
                        </a:rPr>
                        <a:t>Celery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pitchFamily="18" charset="0"/>
                          <a:ea typeface="Calibri"/>
                          <a:cs typeface="Times New Roman" pitchFamily="18" charset="0"/>
                        </a:rPr>
                        <a:t>30-35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pitchFamily="18" charset="0"/>
                          <a:ea typeface="Calibri"/>
                          <a:cs typeface="Times New Roman" pitchFamily="18" charset="0"/>
                        </a:rPr>
                        <a:t>Uniform, last month of growth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marL="0" marR="0" algn="l">
                        <a:lnSpc>
                          <a:spcPct val="115000"/>
                        </a:lnSpc>
                        <a:spcBef>
                          <a:spcPts val="0"/>
                        </a:spcBef>
                        <a:spcAft>
                          <a:spcPts val="0"/>
                        </a:spcAft>
                      </a:pPr>
                      <a:r>
                        <a:rPr lang="en-US" sz="1600" b="1" dirty="0">
                          <a:latin typeface="Times New Roman" pitchFamily="18" charset="0"/>
                          <a:ea typeface="Calibri"/>
                          <a:cs typeface="Times New Roman" pitchFamily="18" charset="0"/>
                        </a:rPr>
                        <a:t>Corn, sweet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pitchFamily="18" charset="0"/>
                          <a:ea typeface="Calibri"/>
                          <a:cs typeface="Times New Roman" pitchFamily="18" charset="0"/>
                        </a:rPr>
                        <a:t>20-35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pitchFamily="18" charset="0"/>
                          <a:ea typeface="Calibri"/>
                          <a:cs typeface="Times New Roman" pitchFamily="18" charset="0"/>
                        </a:rPr>
                        <a:t>Establishment, tassel elongation, ear 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l">
                        <a:lnSpc>
                          <a:spcPct val="115000"/>
                        </a:lnSpc>
                        <a:spcBef>
                          <a:spcPts val="0"/>
                        </a:spcBef>
                        <a:spcAft>
                          <a:spcPts val="0"/>
                        </a:spcAft>
                      </a:pPr>
                      <a:r>
                        <a:rPr lang="en-US" sz="1600" b="1">
                          <a:latin typeface="Times New Roman" pitchFamily="18" charset="0"/>
                          <a:ea typeface="Calibri"/>
                          <a:cs typeface="Times New Roman" pitchFamily="18" charset="0"/>
                        </a:rPr>
                        <a:t>Cucumbers, slicer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pitchFamily="18" charset="0"/>
                          <a:ea typeface="Calibri"/>
                          <a:cs typeface="Times New Roman" pitchFamily="18" charset="0"/>
                        </a:rPr>
                        <a:t>20-25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pitchFamily="18" charset="0"/>
                          <a:ea typeface="Calibri"/>
                          <a:cs typeface="Times New Roman" pitchFamily="18" charset="0"/>
                        </a:rPr>
                        <a:t>Establishment, vining, fruit set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marL="0" marR="0" algn="l">
                        <a:lnSpc>
                          <a:spcPct val="115000"/>
                        </a:lnSpc>
                        <a:spcBef>
                          <a:spcPts val="0"/>
                        </a:spcBef>
                        <a:spcAft>
                          <a:spcPts val="0"/>
                        </a:spcAft>
                      </a:pPr>
                      <a:r>
                        <a:rPr lang="en-US" sz="1600" b="1">
                          <a:latin typeface="Times New Roman" pitchFamily="18" charset="0"/>
                          <a:ea typeface="Calibri"/>
                          <a:cs typeface="Times New Roman" pitchFamily="18" charset="0"/>
                        </a:rPr>
                        <a:t>Onion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pitchFamily="18" charset="0"/>
                          <a:ea typeface="Calibri"/>
                          <a:cs typeface="Times New Roman" pitchFamily="18" charset="0"/>
                        </a:rPr>
                        <a:t>25-30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pitchFamily="18" charset="0"/>
                          <a:ea typeface="Calibri"/>
                          <a:cs typeface="Times New Roman" pitchFamily="18" charset="0"/>
                        </a:rPr>
                        <a:t>Establishment, bulbing to maturity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l">
                        <a:lnSpc>
                          <a:spcPct val="115000"/>
                        </a:lnSpc>
                        <a:spcBef>
                          <a:spcPts val="0"/>
                        </a:spcBef>
                        <a:spcAft>
                          <a:spcPts val="0"/>
                        </a:spcAft>
                      </a:pPr>
                      <a:r>
                        <a:rPr lang="en-US" sz="1600" b="1">
                          <a:latin typeface="Times New Roman" pitchFamily="18" charset="0"/>
                          <a:ea typeface="Calibri"/>
                          <a:cs typeface="Times New Roman" pitchFamily="18" charset="0"/>
                        </a:rPr>
                        <a:t>Peppers, Jalapeno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pitchFamily="18" charset="0"/>
                          <a:ea typeface="Calibri"/>
                          <a:cs typeface="Times New Roman" pitchFamily="18" charset="0"/>
                        </a:rPr>
                        <a:t>25-30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pitchFamily="18" charset="0"/>
                          <a:ea typeface="Calibri"/>
                          <a:cs typeface="Times New Roman" pitchFamily="18" charset="0"/>
                        </a:rPr>
                        <a:t>Uniform throughout growth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marL="0" marR="0" algn="l">
                        <a:lnSpc>
                          <a:spcPct val="115000"/>
                        </a:lnSpc>
                        <a:spcBef>
                          <a:spcPts val="0"/>
                        </a:spcBef>
                        <a:spcAft>
                          <a:spcPts val="0"/>
                        </a:spcAft>
                      </a:pPr>
                      <a:r>
                        <a:rPr lang="en-US" sz="1600" b="1">
                          <a:latin typeface="Times New Roman" pitchFamily="18" charset="0"/>
                          <a:ea typeface="Calibri"/>
                          <a:cs typeface="Times New Roman" pitchFamily="18" charset="0"/>
                        </a:rPr>
                        <a:t>Spinach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pitchFamily="18" charset="0"/>
                          <a:ea typeface="Calibri"/>
                          <a:cs typeface="Times New Roman" pitchFamily="18" charset="0"/>
                        </a:rPr>
                        <a:t>10-15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pitchFamily="18" charset="0"/>
                          <a:ea typeface="Calibri"/>
                          <a:cs typeface="Times New Roman" pitchFamily="18" charset="0"/>
                        </a:rPr>
                        <a:t>Uniform throughout growth, after each cut if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l">
                        <a:lnSpc>
                          <a:spcPct val="115000"/>
                        </a:lnSpc>
                        <a:spcBef>
                          <a:spcPts val="0"/>
                        </a:spcBef>
                        <a:spcAft>
                          <a:spcPts val="0"/>
                        </a:spcAft>
                      </a:pPr>
                      <a:r>
                        <a:rPr lang="en-US" sz="1600" b="1">
                          <a:latin typeface="Times New Roman" pitchFamily="18" charset="0"/>
                          <a:ea typeface="Calibri"/>
                          <a:cs typeface="Times New Roman" pitchFamily="18" charset="0"/>
                        </a:rPr>
                        <a:t>Tomatoes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pitchFamily="18" charset="0"/>
                          <a:ea typeface="Calibri"/>
                          <a:cs typeface="Times New Roman" pitchFamily="18" charset="0"/>
                        </a:rPr>
                        <a:t>20-25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pitchFamily="18" charset="0"/>
                          <a:ea typeface="Calibri"/>
                          <a:cs typeface="Times New Roman" pitchFamily="18" charset="0"/>
                        </a:rPr>
                        <a:t>Bloom through harvest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marL="0" marR="0" algn="l">
                        <a:lnSpc>
                          <a:spcPct val="115000"/>
                        </a:lnSpc>
                        <a:spcBef>
                          <a:spcPts val="0"/>
                        </a:spcBef>
                        <a:spcAft>
                          <a:spcPts val="0"/>
                        </a:spcAft>
                      </a:pPr>
                      <a:r>
                        <a:rPr lang="en-US" sz="1600" b="1">
                          <a:latin typeface="Times New Roman" pitchFamily="18" charset="0"/>
                          <a:ea typeface="Calibri"/>
                          <a:cs typeface="Times New Roman" pitchFamily="18" charset="0"/>
                        </a:rPr>
                        <a:t>Watermelon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a:latin typeface="Times New Roman" pitchFamily="18" charset="0"/>
                          <a:ea typeface="Calibri"/>
                          <a:cs typeface="Times New Roman" pitchFamily="18" charset="0"/>
                        </a:rPr>
                        <a:t>10-15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b="1" dirty="0">
                          <a:latin typeface="Times New Roman" pitchFamily="18" charset="0"/>
                          <a:ea typeface="Calibri"/>
                          <a:cs typeface="Times New Roman" pitchFamily="18" charset="0"/>
                        </a:rPr>
                        <a:t>Uniform until 1 to 14 days before anticipated harvest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1219200" y="6172200"/>
            <a:ext cx="6553200" cy="276999"/>
          </a:xfrm>
          <a:prstGeom prst="rect">
            <a:avLst/>
          </a:prstGeom>
          <a:noFill/>
        </p:spPr>
        <p:txBody>
          <a:bodyPr wrap="square" rtlCol="0">
            <a:spAutoFit/>
          </a:bodyPr>
          <a:lstStyle/>
          <a:p>
            <a:r>
              <a:rPr lang="en-US" sz="1200" b="1" dirty="0" smtClean="0">
                <a:latin typeface="Calibri" pitchFamily="34" charset="0"/>
                <a:cs typeface="Calibri" pitchFamily="34" charset="0"/>
              </a:rPr>
              <a:t>Based on </a:t>
            </a:r>
            <a:r>
              <a:rPr lang="en-US" sz="1200" b="1" dirty="0" err="1" smtClean="0">
                <a:latin typeface="Calibri" pitchFamily="34" charset="0"/>
                <a:cs typeface="Calibri" pitchFamily="34" charset="0"/>
              </a:rPr>
              <a:t>Dainello</a:t>
            </a:r>
            <a:r>
              <a:rPr lang="en-US" sz="1200" b="1" dirty="0" smtClean="0">
                <a:latin typeface="Calibri" pitchFamily="34" charset="0"/>
                <a:cs typeface="Calibri" pitchFamily="34" charset="0"/>
              </a:rPr>
              <a:t> and </a:t>
            </a:r>
            <a:r>
              <a:rPr lang="en-US" sz="1200" b="1" dirty="0" err="1" smtClean="0">
                <a:latin typeface="Calibri" pitchFamily="34" charset="0"/>
                <a:cs typeface="Calibri" pitchFamily="34" charset="0"/>
              </a:rPr>
              <a:t>Anciso</a:t>
            </a:r>
            <a:r>
              <a:rPr lang="en-US" sz="1200" b="1" dirty="0" smtClean="0">
                <a:latin typeface="Calibri" pitchFamily="34" charset="0"/>
                <a:cs typeface="Calibri" pitchFamily="34" charset="0"/>
              </a:rPr>
              <a:t> 2004   Texas Commercial Vegetable Recommendations B-6159</a:t>
            </a:r>
            <a:endParaRPr lang="en-US" sz="1200" b="1" dirty="0">
              <a:latin typeface="Calibri" pitchFamily="34" charset="0"/>
              <a:cs typeface="Calibri" pitchFamily="34" charset="0"/>
            </a:endParaRPr>
          </a:p>
        </p:txBody>
      </p:sp>
      <p:pic>
        <p:nvPicPr>
          <p:cNvPr id="7" name="Picture 6" descr="http://agrilifecdn.tamu.edu/communications/files/2012/08/TAMAgEXTBK-300x111.png"/>
          <p:cNvPicPr/>
          <p:nvPr/>
        </p:nvPicPr>
        <p:blipFill>
          <a:blip r:embed="rId2" cstate="print"/>
          <a:srcRect/>
          <a:stretch>
            <a:fillRect/>
          </a:stretch>
        </p:blipFill>
        <p:spPr bwMode="auto">
          <a:xfrm>
            <a:off x="381000" y="228600"/>
            <a:ext cx="1609725" cy="5526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n-US"/>
          </a:p>
        </p:txBody>
      </p:sp>
      <p:pic>
        <p:nvPicPr>
          <p:cNvPr id="29699" name="Picture 3"/>
          <p:cNvPicPr>
            <a:picLocks noGrp="1" noChangeAspect="1" noChangeArrowheads="1"/>
          </p:cNvPicPr>
          <p:nvPr>
            <p:ph idx="1"/>
          </p:nvPr>
        </p:nvPicPr>
        <p:blipFill>
          <a:blip r:embed="rId2" cstate="print"/>
          <a:srcRect/>
          <a:stretch>
            <a:fillRect/>
          </a:stretch>
        </p:blipFill>
        <p:spPr>
          <a:xfrm>
            <a:off x="0" y="0"/>
            <a:ext cx="9144000" cy="6858000"/>
          </a:xfrm>
          <a:noFill/>
          <a:ln/>
        </p:spPr>
      </p:pic>
      <p:sp>
        <p:nvSpPr>
          <p:cNvPr id="29700" name="Rectangle 4"/>
          <p:cNvSpPr>
            <a:spLocks noChangeArrowheads="1"/>
          </p:cNvSpPr>
          <p:nvPr/>
        </p:nvSpPr>
        <p:spPr bwMode="auto">
          <a:xfrm>
            <a:off x="914400" y="152400"/>
            <a:ext cx="7239000" cy="1800225"/>
          </a:xfrm>
          <a:prstGeom prst="rect">
            <a:avLst/>
          </a:prstGeom>
          <a:noFill/>
          <a:ln w="9525">
            <a:noFill/>
            <a:miter lim="800000"/>
            <a:headEnd/>
            <a:tailEnd/>
          </a:ln>
          <a:effectLst/>
        </p:spPr>
        <p:txBody>
          <a:bodyPr>
            <a:spAutoFit/>
          </a:bodyPr>
          <a:lstStyle/>
          <a:p>
            <a:pPr algn="ctr"/>
            <a:r>
              <a:rPr lang="en-US" sz="2800" b="1">
                <a:solidFill>
                  <a:srgbClr val="FFFF66"/>
                </a:solidFill>
                <a:effectLst>
                  <a:outerShdw blurRad="38100" dist="38100" dir="2700000" algn="tl">
                    <a:srgbClr val="C0C0C0"/>
                  </a:outerShdw>
                </a:effectLst>
              </a:rPr>
              <a:t>Recent Outbreaks and Recalls</a:t>
            </a:r>
          </a:p>
          <a:p>
            <a:pPr algn="ctr"/>
            <a:r>
              <a:rPr lang="en-US" sz="2800" b="1">
                <a:solidFill>
                  <a:srgbClr val="FFFF66"/>
                </a:solidFill>
                <a:effectLst>
                  <a:outerShdw blurRad="38100" dist="38100" dir="2700000" algn="tl">
                    <a:srgbClr val="C0C0C0"/>
                  </a:outerShdw>
                </a:effectLst>
              </a:rPr>
              <a:t>Have Caused Major Changes in</a:t>
            </a:r>
          </a:p>
          <a:p>
            <a:pPr algn="ctr"/>
            <a:r>
              <a:rPr lang="en-US" sz="2800" b="1">
                <a:solidFill>
                  <a:srgbClr val="FFFF66"/>
                </a:solidFill>
                <a:effectLst>
                  <a:outerShdw blurRad="38100" dist="38100" dir="2700000" algn="tl">
                    <a:srgbClr val="C0C0C0"/>
                  </a:outerShdw>
                </a:effectLst>
              </a:rPr>
              <a:t>Attitudes and Approaches to the</a:t>
            </a:r>
          </a:p>
          <a:p>
            <a:pPr algn="ctr"/>
            <a:r>
              <a:rPr lang="en-US" sz="2800" b="1">
                <a:solidFill>
                  <a:srgbClr val="FFFF66"/>
                </a:solidFill>
                <a:effectLst>
                  <a:outerShdw blurRad="38100" dist="38100" dir="2700000" algn="tl">
                    <a:srgbClr val="C0C0C0"/>
                  </a:outerShdw>
                </a:effectLst>
              </a:rPr>
              <a:t>Safety of Fresh Produce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rot="5400000">
            <a:off x="-419100" y="2171700"/>
            <a:ext cx="4648200" cy="3810000"/>
          </a:xfrm>
          <a:prstGeom prst="rect">
            <a:avLst/>
          </a:prstGeom>
          <a:solidFill>
            <a:schemeClr val="bg1"/>
          </a:solidFill>
          <a:ln w="9525">
            <a:noFill/>
            <a:miter lim="800000"/>
            <a:headEnd/>
            <a:tailEnd/>
          </a:ln>
        </p:spPr>
        <p:txBody>
          <a:bodyPr wrap="none" anchor="ctr"/>
          <a:lstStyle/>
          <a:p>
            <a:endParaRPr lang="en-US"/>
          </a:p>
        </p:txBody>
      </p:sp>
      <p:sp>
        <p:nvSpPr>
          <p:cNvPr id="613385" name="Rectangle 9"/>
          <p:cNvSpPr>
            <a:spLocks noChangeArrowheads="1"/>
          </p:cNvSpPr>
          <p:nvPr/>
        </p:nvSpPr>
        <p:spPr bwMode="auto">
          <a:xfrm>
            <a:off x="304800" y="838200"/>
            <a:ext cx="8458200" cy="769441"/>
          </a:xfrm>
          <a:prstGeom prst="rect">
            <a:avLst/>
          </a:prstGeom>
          <a:noFill/>
          <a:ln w="12700">
            <a:noFill/>
            <a:miter lim="800000"/>
            <a:headEnd/>
            <a:tailEnd/>
          </a:ln>
        </p:spPr>
        <p:txBody>
          <a:bodyPr wrap="square">
            <a:spAutoFit/>
          </a:bodyPr>
          <a:lstStyle/>
          <a:p>
            <a:pPr algn="ctr" eaLnBrk="0" hangingPunct="0">
              <a:defRPr/>
            </a:pPr>
            <a:r>
              <a:rPr lang="en-US" sz="4400" b="1" dirty="0">
                <a:solidFill>
                  <a:srgbClr val="800000"/>
                </a:solidFill>
                <a:latin typeface="+mj-lt"/>
                <a:cs typeface="+mn-cs"/>
              </a:rPr>
              <a:t>Water #1 Field Hazard</a:t>
            </a:r>
            <a:endParaRPr lang="en-US" sz="4400" b="1" dirty="0">
              <a:solidFill>
                <a:srgbClr val="800000"/>
              </a:solidFill>
              <a:effectLst>
                <a:outerShdw blurRad="38100" dist="38100" dir="2700000" algn="tl">
                  <a:srgbClr val="C0C0C0"/>
                </a:outerShdw>
              </a:effectLst>
              <a:latin typeface="+mj-lt"/>
              <a:cs typeface="+mn-cs"/>
            </a:endParaRPr>
          </a:p>
        </p:txBody>
      </p:sp>
      <p:sp>
        <p:nvSpPr>
          <p:cNvPr id="613386" name="Rectangle 10"/>
          <p:cNvSpPr>
            <a:spLocks noChangeArrowheads="1"/>
          </p:cNvSpPr>
          <p:nvPr/>
        </p:nvSpPr>
        <p:spPr bwMode="auto">
          <a:xfrm>
            <a:off x="228600" y="3810000"/>
            <a:ext cx="3733800" cy="2246769"/>
          </a:xfrm>
          <a:prstGeom prst="rect">
            <a:avLst/>
          </a:prstGeom>
          <a:noFill/>
          <a:ln w="12700">
            <a:noFill/>
            <a:miter lim="800000"/>
            <a:headEnd/>
            <a:tailEnd/>
          </a:ln>
          <a:effectLst/>
        </p:spPr>
        <p:txBody>
          <a:bodyPr wrap="square">
            <a:spAutoFit/>
          </a:bodyPr>
          <a:lstStyle/>
          <a:p>
            <a:pPr eaLnBrk="0" hangingPunct="0">
              <a:buFontTx/>
              <a:buChar char="•"/>
              <a:defRPr/>
            </a:pPr>
            <a:r>
              <a:rPr lang="en-US" sz="2800" dirty="0" smtClean="0">
                <a:latin typeface="+mn-lt"/>
              </a:rPr>
              <a:t>Water sources should be tested periodically for generic </a:t>
            </a:r>
            <a:r>
              <a:rPr lang="en-US" sz="2800" i="1" dirty="0" smtClean="0">
                <a:latin typeface="+mn-lt"/>
              </a:rPr>
              <a:t>E</a:t>
            </a:r>
            <a:r>
              <a:rPr lang="en-US" sz="2800" dirty="0" smtClean="0">
                <a:latin typeface="+mn-lt"/>
              </a:rPr>
              <a:t>. </a:t>
            </a:r>
            <a:r>
              <a:rPr lang="en-US" sz="2800" i="1" dirty="0" smtClean="0">
                <a:latin typeface="+mn-lt"/>
              </a:rPr>
              <a:t>coli</a:t>
            </a:r>
          </a:p>
          <a:p>
            <a:pPr eaLnBrk="0" hangingPunct="0">
              <a:defRPr/>
            </a:pPr>
            <a:endParaRPr lang="en-US" sz="2800" dirty="0">
              <a:effectLst>
                <a:outerShdw blurRad="38100" dist="38100" dir="2700000" algn="tl">
                  <a:srgbClr val="C0C0C0"/>
                </a:outerShdw>
              </a:effectLst>
              <a:latin typeface="+mn-lt"/>
              <a:cs typeface="+mn-cs"/>
            </a:endParaRPr>
          </a:p>
        </p:txBody>
      </p:sp>
      <p:sp>
        <p:nvSpPr>
          <p:cNvPr id="46086" name="Text Box 6"/>
          <p:cNvSpPr txBox="1">
            <a:spLocks noChangeArrowheads="1"/>
          </p:cNvSpPr>
          <p:nvPr/>
        </p:nvSpPr>
        <p:spPr bwMode="auto">
          <a:xfrm>
            <a:off x="228600" y="1676400"/>
            <a:ext cx="8686800" cy="1815882"/>
          </a:xfrm>
          <a:prstGeom prst="rect">
            <a:avLst/>
          </a:prstGeom>
          <a:noFill/>
          <a:ln w="9525">
            <a:noFill/>
            <a:miter lim="800000"/>
            <a:headEnd/>
            <a:tailEnd/>
          </a:ln>
          <a:effectLst/>
        </p:spPr>
        <p:txBody>
          <a:bodyPr wrap="square">
            <a:spAutoFit/>
          </a:bodyPr>
          <a:lstStyle/>
          <a:p>
            <a:pPr>
              <a:spcBef>
                <a:spcPct val="50000"/>
              </a:spcBef>
              <a:buFontTx/>
              <a:buChar char="•"/>
              <a:defRPr/>
            </a:pPr>
            <a:r>
              <a:rPr lang="en-US" sz="2800" dirty="0">
                <a:effectLst>
                  <a:outerShdw blurRad="38100" dist="38100" dir="2700000" algn="tl">
                    <a:srgbClr val="C0C0C0"/>
                  </a:outerShdw>
                </a:effectLst>
                <a:latin typeface="+mn-lt"/>
                <a:cs typeface="+mn-cs"/>
              </a:rPr>
              <a:t>Anytime water comes in contact with fresh produce, its quality determines the potential for pathogen contamination since water may be a carrier of a number of types of microorganisms.</a:t>
            </a:r>
          </a:p>
        </p:txBody>
      </p:sp>
      <p:pic>
        <p:nvPicPr>
          <p:cNvPr id="7" name="Picture 5" descr="DCP_0505"/>
          <p:cNvPicPr>
            <a:picLocks noChangeAspect="1" noChangeArrowheads="1"/>
          </p:cNvPicPr>
          <p:nvPr/>
        </p:nvPicPr>
        <p:blipFill>
          <a:blip r:embed="rId4" cstate="print"/>
          <a:srcRect/>
          <a:stretch>
            <a:fillRect/>
          </a:stretch>
        </p:blipFill>
        <p:spPr bwMode="auto">
          <a:xfrm>
            <a:off x="3962400" y="3505200"/>
            <a:ext cx="5181600" cy="3064904"/>
          </a:xfrm>
          <a:prstGeom prst="rect">
            <a:avLst/>
          </a:prstGeom>
          <a:noFill/>
          <a:ln w="6350">
            <a:solidFill>
              <a:schemeClr val="tx2"/>
            </a:solidFill>
            <a:miter lim="800000"/>
            <a:headEnd/>
            <a:tailEnd/>
          </a:ln>
        </p:spPr>
      </p:pic>
      <p:pic>
        <p:nvPicPr>
          <p:cNvPr id="9" name="Picture 8" descr="http://agrilifecdn.tamu.edu/communications/files/2012/08/TAMAgEXTBK-300x111.png"/>
          <p:cNvPicPr/>
          <p:nvPr/>
        </p:nvPicPr>
        <p:blipFill>
          <a:blip r:embed="rId5" cstate="print"/>
          <a:srcRect/>
          <a:stretch>
            <a:fillRect/>
          </a:stretch>
        </p:blipFill>
        <p:spPr bwMode="auto">
          <a:xfrm>
            <a:off x="228600" y="228600"/>
            <a:ext cx="1609725" cy="55269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0" y="2743200"/>
            <a:ext cx="8915400" cy="2514600"/>
          </a:xfrm>
          <a:prstGeom prst="rect">
            <a:avLst/>
          </a:prstGeom>
          <a:solidFill>
            <a:schemeClr val="bg1"/>
          </a:solidFill>
          <a:ln w="9525">
            <a:noFill/>
            <a:miter lim="800000"/>
            <a:headEnd/>
            <a:tailEnd/>
          </a:ln>
        </p:spPr>
        <p:txBody>
          <a:bodyPr wrap="none" anchor="ctr"/>
          <a:lstStyle/>
          <a:p>
            <a:endParaRPr lang="en-US"/>
          </a:p>
        </p:txBody>
      </p:sp>
      <p:pic>
        <p:nvPicPr>
          <p:cNvPr id="31747" name="Picture 3" descr="C:\Documents and Settings\bclayton\Local Settings\Temporary Internet Files\Content.IE5\YF4FSK3R\MPj04065530000[1].jpg"/>
          <p:cNvPicPr>
            <a:picLocks noChangeAspect="1" noChangeArrowheads="1"/>
          </p:cNvPicPr>
          <p:nvPr/>
        </p:nvPicPr>
        <p:blipFill>
          <a:blip r:embed="rId4" cstate="print"/>
          <a:srcRect/>
          <a:stretch>
            <a:fillRect/>
          </a:stretch>
        </p:blipFill>
        <p:spPr bwMode="auto">
          <a:xfrm>
            <a:off x="4876800" y="2819400"/>
            <a:ext cx="3971925" cy="2590800"/>
          </a:xfrm>
          <a:prstGeom prst="rect">
            <a:avLst/>
          </a:prstGeom>
          <a:noFill/>
          <a:ln w="9525">
            <a:noFill/>
            <a:miter lim="800000"/>
            <a:headEnd/>
            <a:tailEnd/>
          </a:ln>
        </p:spPr>
      </p:pic>
      <p:sp>
        <p:nvSpPr>
          <p:cNvPr id="31748" name="Title 1"/>
          <p:cNvSpPr>
            <a:spLocks noGrp="1"/>
          </p:cNvSpPr>
          <p:nvPr>
            <p:ph type="title" idx="4294967295"/>
          </p:nvPr>
        </p:nvSpPr>
        <p:spPr>
          <a:xfrm>
            <a:off x="3048000" y="381000"/>
            <a:ext cx="3962400" cy="1143000"/>
          </a:xfrm>
        </p:spPr>
        <p:txBody>
          <a:bodyPr/>
          <a:lstStyle/>
          <a:p>
            <a:pPr eaLnBrk="1" hangingPunct="1"/>
            <a:r>
              <a:rPr lang="en-US" b="1" dirty="0" err="1" smtClean="0"/>
              <a:t>Preharvest</a:t>
            </a:r>
            <a:endParaRPr lang="en-US" b="1" dirty="0" smtClean="0"/>
          </a:p>
        </p:txBody>
      </p:sp>
      <p:sp>
        <p:nvSpPr>
          <p:cNvPr id="31749" name="Content Placeholder 2"/>
          <p:cNvSpPr>
            <a:spLocks noGrp="1"/>
          </p:cNvSpPr>
          <p:nvPr>
            <p:ph idx="4294967295"/>
          </p:nvPr>
        </p:nvSpPr>
        <p:spPr>
          <a:xfrm>
            <a:off x="457200" y="1600200"/>
            <a:ext cx="8001000" cy="4724400"/>
          </a:xfrm>
        </p:spPr>
        <p:txBody>
          <a:bodyPr/>
          <a:lstStyle/>
          <a:p>
            <a:pPr algn="l" eaLnBrk="1" hangingPunct="1"/>
            <a:r>
              <a:rPr lang="en-US" smtClean="0"/>
              <a:t>Irrigation source type:</a:t>
            </a:r>
          </a:p>
          <a:p>
            <a:pPr lvl="1" eaLnBrk="1" hangingPunct="1"/>
            <a:r>
              <a:rPr lang="en-US" smtClean="0"/>
              <a:t>Surface: greatest chance of contamination</a:t>
            </a:r>
          </a:p>
          <a:p>
            <a:pPr lvl="1" eaLnBrk="1" hangingPunct="1"/>
            <a:r>
              <a:rPr lang="en-US" smtClean="0"/>
              <a:t>Groundwater: less</a:t>
            </a:r>
          </a:p>
          <a:p>
            <a:pPr lvl="1" eaLnBrk="1" hangingPunct="1"/>
            <a:r>
              <a:rPr lang="en-US" smtClean="0"/>
              <a:t>Municipal: least</a:t>
            </a:r>
          </a:p>
          <a:p>
            <a:pPr algn="l" eaLnBrk="1" hangingPunct="1"/>
            <a:r>
              <a:rPr lang="en-US" smtClean="0"/>
              <a:t>Methods:</a:t>
            </a:r>
          </a:p>
          <a:p>
            <a:pPr lvl="1" eaLnBrk="1" hangingPunct="1"/>
            <a:r>
              <a:rPr lang="en-US" smtClean="0"/>
              <a:t>Drip: least</a:t>
            </a:r>
          </a:p>
          <a:p>
            <a:pPr lvl="1" eaLnBrk="1" hangingPunct="1"/>
            <a:r>
              <a:rPr lang="en-US" smtClean="0"/>
              <a:t>Furrow: less</a:t>
            </a:r>
          </a:p>
          <a:p>
            <a:pPr lvl="1" eaLnBrk="1" hangingPunct="1"/>
            <a:r>
              <a:rPr lang="en-US" smtClean="0"/>
              <a:t>Overhead spray: greatest chance of contamination</a:t>
            </a:r>
          </a:p>
        </p:txBody>
      </p:sp>
      <p:pic>
        <p:nvPicPr>
          <p:cNvPr id="7" name="Picture 6" descr="http://agrilifecdn.tamu.edu/communications/files/2012/08/TAMAgEXTBK-300x111.png"/>
          <p:cNvPicPr/>
          <p:nvPr/>
        </p:nvPicPr>
        <p:blipFill>
          <a:blip r:embed="rId5" cstate="print"/>
          <a:srcRect/>
          <a:stretch>
            <a:fillRect/>
          </a:stretch>
        </p:blipFill>
        <p:spPr bwMode="auto">
          <a:xfrm>
            <a:off x="228600" y="228600"/>
            <a:ext cx="1609725" cy="55269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1239</Words>
  <Application>Microsoft Office PowerPoint</Application>
  <PresentationFormat>On-screen Show (4:3)</PresentationFormat>
  <Paragraphs>234</Paragraphs>
  <Slides>30</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Default Design</vt:lpstr>
      <vt:lpstr>Acrobat Document</vt:lpstr>
      <vt:lpstr>Chart</vt:lpstr>
      <vt:lpstr>Slide 1</vt:lpstr>
      <vt:lpstr>Slide 2</vt:lpstr>
      <vt:lpstr>Conductivity</vt:lpstr>
      <vt:lpstr>Expected Yield with EC values</vt:lpstr>
      <vt:lpstr>Estimated Water Requirements</vt:lpstr>
      <vt:lpstr>Slide 6</vt:lpstr>
      <vt:lpstr>Slide 7</vt:lpstr>
      <vt:lpstr>Slide 8</vt:lpstr>
      <vt:lpstr>Preharvest</vt:lpstr>
      <vt:lpstr>Slide 10</vt:lpstr>
      <vt:lpstr>Slide 11</vt:lpstr>
      <vt:lpstr>3 Major Areas Addressed by California GAPs Metrics</vt:lpstr>
      <vt:lpstr>Most Calif. GAPs Relate to Water</vt:lpstr>
      <vt:lpstr>Slide 14</vt:lpstr>
      <vt:lpstr>Slide 15</vt:lpstr>
      <vt:lpstr>Slide 16</vt:lpstr>
      <vt:lpstr>Slide 17</vt:lpstr>
      <vt:lpstr>Slide 18</vt:lpstr>
      <vt:lpstr>Outline of Farm Traceback </vt:lpstr>
      <vt:lpstr>Slide 20</vt:lpstr>
      <vt:lpstr>Slide 21</vt:lpstr>
      <vt:lpstr>Slide 22</vt:lpstr>
      <vt:lpstr>Slide 23</vt:lpstr>
      <vt:lpstr>Slide 24</vt:lpstr>
      <vt:lpstr>Slide 25</vt:lpstr>
      <vt:lpstr>Slide 26</vt:lpstr>
      <vt:lpstr>Slide 27</vt:lpstr>
      <vt:lpstr>Slide 28</vt:lpstr>
      <vt:lpstr>California/Arizona Water Database</vt:lpstr>
      <vt:lpstr>Slide 30</vt:lpstr>
    </vt:vector>
  </TitlesOfParts>
  <Company>Texas Cooperative Extension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janciso</dc:creator>
  <cp:lastModifiedBy>Juan Anciso</cp:lastModifiedBy>
  <cp:revision>29</cp:revision>
  <dcterms:created xsi:type="dcterms:W3CDTF">2009-01-08T18:21:50Z</dcterms:created>
  <dcterms:modified xsi:type="dcterms:W3CDTF">2013-06-25T20:27:53Z</dcterms:modified>
</cp:coreProperties>
</file>